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heme/themeOverride2.xml" ContentType="application/vnd.openxmlformats-officedocument.themeOverr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heme/themeOverride3.xml" ContentType="application/vnd.openxmlformats-officedocument.themeOverride+xml"/>
  <Override PartName="/ppt/notesSlides/notesSlide2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4.xml" ContentType="application/vnd.openxmlformats-officedocument.themeOverr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heme/themeOverride5.xml" ContentType="application/vnd.openxmlformats-officedocument.themeOverr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1"/>
    <p:sldMasterId id="2147483648" r:id="rId2"/>
  </p:sldMasterIdLst>
  <p:notesMasterIdLst>
    <p:notesMasterId r:id="rId53"/>
  </p:notesMasterIdLst>
  <p:handoutMasterIdLst>
    <p:handoutMasterId r:id="rId54"/>
  </p:handoutMasterIdLst>
  <p:sldIdLst>
    <p:sldId id="863" r:id="rId3"/>
    <p:sldId id="883" r:id="rId4"/>
    <p:sldId id="810" r:id="rId5"/>
    <p:sldId id="880" r:id="rId6"/>
    <p:sldId id="821" r:id="rId7"/>
    <p:sldId id="814" r:id="rId8"/>
    <p:sldId id="823" r:id="rId9"/>
    <p:sldId id="825" r:id="rId10"/>
    <p:sldId id="826" r:id="rId11"/>
    <p:sldId id="827" r:id="rId12"/>
    <p:sldId id="828" r:id="rId13"/>
    <p:sldId id="830" r:id="rId14"/>
    <p:sldId id="829" r:id="rId15"/>
    <p:sldId id="831" r:id="rId16"/>
    <p:sldId id="836" r:id="rId17"/>
    <p:sldId id="832" r:id="rId18"/>
    <p:sldId id="834" r:id="rId19"/>
    <p:sldId id="837" r:id="rId20"/>
    <p:sldId id="835" r:id="rId21"/>
    <p:sldId id="838" r:id="rId22"/>
    <p:sldId id="833" r:id="rId23"/>
    <p:sldId id="839" r:id="rId24"/>
    <p:sldId id="864" r:id="rId25"/>
    <p:sldId id="881" r:id="rId26"/>
    <p:sldId id="840" r:id="rId27"/>
    <p:sldId id="866" r:id="rId28"/>
    <p:sldId id="841" r:id="rId29"/>
    <p:sldId id="842" r:id="rId30"/>
    <p:sldId id="844" r:id="rId31"/>
    <p:sldId id="843" r:id="rId32"/>
    <p:sldId id="874" r:id="rId33"/>
    <p:sldId id="882" r:id="rId34"/>
    <p:sldId id="886" r:id="rId35"/>
    <p:sldId id="856" r:id="rId36"/>
    <p:sldId id="867" r:id="rId37"/>
    <p:sldId id="869" r:id="rId38"/>
    <p:sldId id="868" r:id="rId39"/>
    <p:sldId id="879" r:id="rId40"/>
    <p:sldId id="846" r:id="rId41"/>
    <p:sldId id="887" r:id="rId42"/>
    <p:sldId id="849" r:id="rId43"/>
    <p:sldId id="850" r:id="rId44"/>
    <p:sldId id="848" r:id="rId45"/>
    <p:sldId id="851" r:id="rId46"/>
    <p:sldId id="878" r:id="rId47"/>
    <p:sldId id="871" r:id="rId48"/>
    <p:sldId id="873" r:id="rId49"/>
    <p:sldId id="888" r:id="rId50"/>
    <p:sldId id="884" r:id="rId51"/>
    <p:sldId id="820" r:id="rId52"/>
  </p:sldIdLst>
  <p:sldSz cx="9144000" cy="6858000" type="screen4x3"/>
  <p:notesSz cx="6669088"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376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24" autoAdjust="0"/>
    <p:restoredTop sz="73441" autoAdjust="0"/>
  </p:normalViewPr>
  <p:slideViewPr>
    <p:cSldViewPr snapToGrid="0" snapToObjects="1">
      <p:cViewPr varScale="1">
        <p:scale>
          <a:sx n="49" d="100"/>
          <a:sy n="49" d="100"/>
        </p:scale>
        <p:origin x="2160" y="3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1307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EED6DA-7FDB-49C5-A84C-8590AEFE22D7}" type="doc">
      <dgm:prSet loTypeId="urn:microsoft.com/office/officeart/2009/3/layout/HorizontalOrganizationChart" loCatId="hierarchy" qsTypeId="urn:microsoft.com/office/officeart/2005/8/quickstyle/simple1" qsCatId="simple" csTypeId="urn:microsoft.com/office/officeart/2005/8/colors/colorful1" csCatId="colorful" phldr="1"/>
      <dgm:spPr/>
      <dgm:t>
        <a:bodyPr/>
        <a:lstStyle/>
        <a:p>
          <a:endParaRPr lang="en-US"/>
        </a:p>
      </dgm:t>
    </dgm:pt>
    <dgm:pt modelId="{EB55CF9A-23A1-4295-9238-ED09AB69B878}">
      <dgm:prSet phldrT="[Text]"/>
      <dgm:spPr/>
      <dgm:t>
        <a:bodyPr/>
        <a:lstStyle/>
        <a:p>
          <a:pPr algn="ctr"/>
          <a:r>
            <a:rPr lang="en-US"/>
            <a:t>Corporeal beings</a:t>
          </a:r>
          <a:endParaRPr lang="en-US" dirty="0"/>
        </a:p>
      </dgm:t>
    </dgm:pt>
    <dgm:pt modelId="{211FDD02-2171-44D7-B960-5F6A676810B1}" type="parTrans" cxnId="{B32DD883-DE3E-4974-8CD0-AA0621A7E77D}">
      <dgm:prSet/>
      <dgm:spPr/>
      <dgm:t>
        <a:bodyPr/>
        <a:lstStyle/>
        <a:p>
          <a:pPr algn="ctr"/>
          <a:endParaRPr lang="en-US"/>
        </a:p>
      </dgm:t>
    </dgm:pt>
    <dgm:pt modelId="{E34C7C7C-AA89-41D1-B6FD-A023D2EC5C1B}" type="sibTrans" cxnId="{B32DD883-DE3E-4974-8CD0-AA0621A7E77D}">
      <dgm:prSet/>
      <dgm:spPr/>
      <dgm:t>
        <a:bodyPr/>
        <a:lstStyle/>
        <a:p>
          <a:pPr algn="ctr"/>
          <a:endParaRPr lang="en-US"/>
        </a:p>
      </dgm:t>
    </dgm:pt>
    <dgm:pt modelId="{3DDCDEBB-8D4F-4F5C-91FA-48D02935D692}">
      <dgm:prSet phldrT="[Text]"/>
      <dgm:spPr/>
      <dgm:t>
        <a:bodyPr/>
        <a:lstStyle/>
        <a:p>
          <a:pPr algn="ctr"/>
          <a:r>
            <a:rPr lang="en-US" dirty="0"/>
            <a:t>Living beings</a:t>
          </a:r>
        </a:p>
      </dgm:t>
    </dgm:pt>
    <dgm:pt modelId="{0EDB2614-EE00-48B4-8460-242C4F312925}" type="parTrans" cxnId="{1A4B3155-FBC6-4B0B-BEF6-EAFA9FE555E0}">
      <dgm:prSet/>
      <dgm:spPr/>
      <dgm:t>
        <a:bodyPr/>
        <a:lstStyle/>
        <a:p>
          <a:endParaRPr lang="en-US"/>
        </a:p>
      </dgm:t>
    </dgm:pt>
    <dgm:pt modelId="{C2D391BC-3AFE-45AC-B60E-4C582B0FC461}" type="sibTrans" cxnId="{1A4B3155-FBC6-4B0B-BEF6-EAFA9FE555E0}">
      <dgm:prSet/>
      <dgm:spPr/>
      <dgm:t>
        <a:bodyPr/>
        <a:lstStyle/>
        <a:p>
          <a:endParaRPr lang="en-US"/>
        </a:p>
      </dgm:t>
    </dgm:pt>
    <dgm:pt modelId="{728966D2-9C65-435C-8638-D386918C637D}">
      <dgm:prSet phldrT="[Text]"/>
      <dgm:spPr/>
      <dgm:t>
        <a:bodyPr/>
        <a:lstStyle/>
        <a:p>
          <a:pPr algn="ctr"/>
          <a:r>
            <a:rPr lang="en-US" dirty="0"/>
            <a:t>Plant kingdom</a:t>
          </a:r>
        </a:p>
      </dgm:t>
    </dgm:pt>
    <dgm:pt modelId="{6CD6A981-4312-4470-980E-1998B1A90C7B}" type="parTrans" cxnId="{CA4F336B-F881-424E-BED1-3F310FF9811A}">
      <dgm:prSet/>
      <dgm:spPr/>
      <dgm:t>
        <a:bodyPr/>
        <a:lstStyle/>
        <a:p>
          <a:endParaRPr lang="en-US"/>
        </a:p>
      </dgm:t>
    </dgm:pt>
    <dgm:pt modelId="{1AB63698-2C4E-4E92-9A77-903AB45814AF}" type="sibTrans" cxnId="{CA4F336B-F881-424E-BED1-3F310FF9811A}">
      <dgm:prSet/>
      <dgm:spPr/>
      <dgm:t>
        <a:bodyPr/>
        <a:lstStyle/>
        <a:p>
          <a:endParaRPr lang="en-US"/>
        </a:p>
      </dgm:t>
    </dgm:pt>
    <dgm:pt modelId="{C82770ED-A07F-47D6-A468-282F5E9C04A9}">
      <dgm:prSet phldrT="[Text]"/>
      <dgm:spPr/>
      <dgm:t>
        <a:bodyPr/>
        <a:lstStyle/>
        <a:p>
          <a:pPr algn="ctr"/>
          <a:r>
            <a:rPr lang="en-US" dirty="0"/>
            <a:t>Animal kingdom</a:t>
          </a:r>
        </a:p>
      </dgm:t>
    </dgm:pt>
    <dgm:pt modelId="{AF9CDA41-4412-420D-BC6F-466338BABB2C}" type="parTrans" cxnId="{76F3A396-6E2B-4785-8D3B-F448A53E7543}">
      <dgm:prSet/>
      <dgm:spPr/>
      <dgm:t>
        <a:bodyPr/>
        <a:lstStyle/>
        <a:p>
          <a:endParaRPr lang="en-US"/>
        </a:p>
      </dgm:t>
    </dgm:pt>
    <dgm:pt modelId="{FD70BD2F-9D57-4B6F-BFD4-B56C4800157C}" type="sibTrans" cxnId="{76F3A396-6E2B-4785-8D3B-F448A53E7543}">
      <dgm:prSet/>
      <dgm:spPr/>
      <dgm:t>
        <a:bodyPr/>
        <a:lstStyle/>
        <a:p>
          <a:endParaRPr lang="en-US"/>
        </a:p>
      </dgm:t>
    </dgm:pt>
    <dgm:pt modelId="{A02E79F1-2D9E-41F4-BE1F-11B0317EE307}" type="pres">
      <dgm:prSet presAssocID="{6AEED6DA-7FDB-49C5-A84C-8590AEFE22D7}" presName="hierChild1" presStyleCnt="0">
        <dgm:presLayoutVars>
          <dgm:orgChart val="1"/>
          <dgm:chPref val="1"/>
          <dgm:dir/>
          <dgm:animOne val="branch"/>
          <dgm:animLvl val="lvl"/>
          <dgm:resizeHandles/>
        </dgm:presLayoutVars>
      </dgm:prSet>
      <dgm:spPr/>
    </dgm:pt>
    <dgm:pt modelId="{007CE26F-A275-4AA0-9497-3B6D74D2E941}" type="pres">
      <dgm:prSet presAssocID="{EB55CF9A-23A1-4295-9238-ED09AB69B878}" presName="hierRoot1" presStyleCnt="0">
        <dgm:presLayoutVars>
          <dgm:hierBranch val="init"/>
        </dgm:presLayoutVars>
      </dgm:prSet>
      <dgm:spPr/>
    </dgm:pt>
    <dgm:pt modelId="{01520DB5-A436-4E7F-A962-EEA7D4AEC1D4}" type="pres">
      <dgm:prSet presAssocID="{EB55CF9A-23A1-4295-9238-ED09AB69B878}" presName="rootComposite1" presStyleCnt="0"/>
      <dgm:spPr/>
    </dgm:pt>
    <dgm:pt modelId="{4DE58AB8-2509-4AE2-9495-68C38DA263BD}" type="pres">
      <dgm:prSet presAssocID="{EB55CF9A-23A1-4295-9238-ED09AB69B878}" presName="rootText1" presStyleLbl="node0" presStyleIdx="0" presStyleCnt="1">
        <dgm:presLayoutVars>
          <dgm:chPref val="3"/>
        </dgm:presLayoutVars>
      </dgm:prSet>
      <dgm:spPr/>
    </dgm:pt>
    <dgm:pt modelId="{42F5A08B-D847-4DBA-8E3D-E0DF772B33FD}" type="pres">
      <dgm:prSet presAssocID="{EB55CF9A-23A1-4295-9238-ED09AB69B878}" presName="rootConnector1" presStyleLbl="node1" presStyleIdx="0" presStyleCnt="0"/>
      <dgm:spPr/>
    </dgm:pt>
    <dgm:pt modelId="{9F66CBA2-6A92-4576-8182-7E73B2C4A2C9}" type="pres">
      <dgm:prSet presAssocID="{EB55CF9A-23A1-4295-9238-ED09AB69B878}" presName="hierChild2" presStyleCnt="0"/>
      <dgm:spPr/>
    </dgm:pt>
    <dgm:pt modelId="{C4BAF409-5C7E-4C25-933F-0304E3FAEAE6}" type="pres">
      <dgm:prSet presAssocID="{0EDB2614-EE00-48B4-8460-242C4F312925}" presName="Name64" presStyleLbl="parChTrans1D2" presStyleIdx="0" presStyleCnt="1"/>
      <dgm:spPr/>
    </dgm:pt>
    <dgm:pt modelId="{7C6FD84F-84A8-49E5-8E82-851C3AEA5C4B}" type="pres">
      <dgm:prSet presAssocID="{3DDCDEBB-8D4F-4F5C-91FA-48D02935D692}" presName="hierRoot2" presStyleCnt="0">
        <dgm:presLayoutVars>
          <dgm:hierBranch val="init"/>
        </dgm:presLayoutVars>
      </dgm:prSet>
      <dgm:spPr/>
    </dgm:pt>
    <dgm:pt modelId="{223D6E47-CC5A-42C8-B82D-0E50FF4CD635}" type="pres">
      <dgm:prSet presAssocID="{3DDCDEBB-8D4F-4F5C-91FA-48D02935D692}" presName="rootComposite" presStyleCnt="0"/>
      <dgm:spPr/>
    </dgm:pt>
    <dgm:pt modelId="{1B232B51-70FF-49BC-AFD4-C2E4736B9A55}" type="pres">
      <dgm:prSet presAssocID="{3DDCDEBB-8D4F-4F5C-91FA-48D02935D692}" presName="rootText" presStyleLbl="node2" presStyleIdx="0" presStyleCnt="1">
        <dgm:presLayoutVars>
          <dgm:chPref val="3"/>
        </dgm:presLayoutVars>
      </dgm:prSet>
      <dgm:spPr/>
    </dgm:pt>
    <dgm:pt modelId="{18B83D85-B92C-4471-85BB-AD59FFECF474}" type="pres">
      <dgm:prSet presAssocID="{3DDCDEBB-8D4F-4F5C-91FA-48D02935D692}" presName="rootConnector" presStyleLbl="node2" presStyleIdx="0" presStyleCnt="1"/>
      <dgm:spPr/>
    </dgm:pt>
    <dgm:pt modelId="{0F72CBA6-5076-438C-93F7-A2733FB14148}" type="pres">
      <dgm:prSet presAssocID="{3DDCDEBB-8D4F-4F5C-91FA-48D02935D692}" presName="hierChild4" presStyleCnt="0"/>
      <dgm:spPr/>
    </dgm:pt>
    <dgm:pt modelId="{4C319317-D96B-407A-BCC2-AE353B5E5247}" type="pres">
      <dgm:prSet presAssocID="{6CD6A981-4312-4470-980E-1998B1A90C7B}" presName="Name64" presStyleLbl="parChTrans1D3" presStyleIdx="0" presStyleCnt="2"/>
      <dgm:spPr/>
    </dgm:pt>
    <dgm:pt modelId="{5AA50FE7-4FDE-4541-ABAC-4813218F043C}" type="pres">
      <dgm:prSet presAssocID="{728966D2-9C65-435C-8638-D386918C637D}" presName="hierRoot2" presStyleCnt="0">
        <dgm:presLayoutVars>
          <dgm:hierBranch val="init"/>
        </dgm:presLayoutVars>
      </dgm:prSet>
      <dgm:spPr/>
    </dgm:pt>
    <dgm:pt modelId="{FDBEF9ED-9752-4E00-87D8-D073B2B0DAF6}" type="pres">
      <dgm:prSet presAssocID="{728966D2-9C65-435C-8638-D386918C637D}" presName="rootComposite" presStyleCnt="0"/>
      <dgm:spPr/>
    </dgm:pt>
    <dgm:pt modelId="{C5748E19-6C34-48DD-A947-36CCB38D50F9}" type="pres">
      <dgm:prSet presAssocID="{728966D2-9C65-435C-8638-D386918C637D}" presName="rootText" presStyleLbl="node3" presStyleIdx="0" presStyleCnt="2">
        <dgm:presLayoutVars>
          <dgm:chPref val="3"/>
        </dgm:presLayoutVars>
      </dgm:prSet>
      <dgm:spPr/>
    </dgm:pt>
    <dgm:pt modelId="{AAD70937-48FB-40BC-A34C-C938B76693DF}" type="pres">
      <dgm:prSet presAssocID="{728966D2-9C65-435C-8638-D386918C637D}" presName="rootConnector" presStyleLbl="node3" presStyleIdx="0" presStyleCnt="2"/>
      <dgm:spPr/>
    </dgm:pt>
    <dgm:pt modelId="{75FC1B65-DDC4-4343-9DAE-299D9AC5B726}" type="pres">
      <dgm:prSet presAssocID="{728966D2-9C65-435C-8638-D386918C637D}" presName="hierChild4" presStyleCnt="0"/>
      <dgm:spPr/>
    </dgm:pt>
    <dgm:pt modelId="{88895321-FE6B-40E6-AA14-70168223D953}" type="pres">
      <dgm:prSet presAssocID="{728966D2-9C65-435C-8638-D386918C637D}" presName="hierChild5" presStyleCnt="0"/>
      <dgm:spPr/>
    </dgm:pt>
    <dgm:pt modelId="{39743257-82D9-4077-84C9-6E87FDFA6DA3}" type="pres">
      <dgm:prSet presAssocID="{AF9CDA41-4412-420D-BC6F-466338BABB2C}" presName="Name64" presStyleLbl="parChTrans1D3" presStyleIdx="1" presStyleCnt="2"/>
      <dgm:spPr/>
    </dgm:pt>
    <dgm:pt modelId="{E1A51BEA-35BB-43D8-B88D-85AF44665107}" type="pres">
      <dgm:prSet presAssocID="{C82770ED-A07F-47D6-A468-282F5E9C04A9}" presName="hierRoot2" presStyleCnt="0">
        <dgm:presLayoutVars>
          <dgm:hierBranch val="init"/>
        </dgm:presLayoutVars>
      </dgm:prSet>
      <dgm:spPr/>
    </dgm:pt>
    <dgm:pt modelId="{8C259700-BC29-4071-A2D7-9E96C7C15354}" type="pres">
      <dgm:prSet presAssocID="{C82770ED-A07F-47D6-A468-282F5E9C04A9}" presName="rootComposite" presStyleCnt="0"/>
      <dgm:spPr/>
    </dgm:pt>
    <dgm:pt modelId="{FF5C9D6B-D004-4E5B-9D6F-A636985B2E92}" type="pres">
      <dgm:prSet presAssocID="{C82770ED-A07F-47D6-A468-282F5E9C04A9}" presName="rootText" presStyleLbl="node3" presStyleIdx="1" presStyleCnt="2">
        <dgm:presLayoutVars>
          <dgm:chPref val="3"/>
        </dgm:presLayoutVars>
      </dgm:prSet>
      <dgm:spPr/>
    </dgm:pt>
    <dgm:pt modelId="{8F1F73A0-18A6-43A4-A86E-A1150CB092E2}" type="pres">
      <dgm:prSet presAssocID="{C82770ED-A07F-47D6-A468-282F5E9C04A9}" presName="rootConnector" presStyleLbl="node3" presStyleIdx="1" presStyleCnt="2"/>
      <dgm:spPr/>
    </dgm:pt>
    <dgm:pt modelId="{F3CD0D25-10C7-4A23-B8D8-D23B1F84EA6D}" type="pres">
      <dgm:prSet presAssocID="{C82770ED-A07F-47D6-A468-282F5E9C04A9}" presName="hierChild4" presStyleCnt="0"/>
      <dgm:spPr/>
    </dgm:pt>
    <dgm:pt modelId="{B49CBC73-FF55-4B78-BF22-5F113AD1A329}" type="pres">
      <dgm:prSet presAssocID="{C82770ED-A07F-47D6-A468-282F5E9C04A9}" presName="hierChild5" presStyleCnt="0"/>
      <dgm:spPr/>
    </dgm:pt>
    <dgm:pt modelId="{BA562CA5-8E2D-4E53-A160-1D7F9DBC83E1}" type="pres">
      <dgm:prSet presAssocID="{3DDCDEBB-8D4F-4F5C-91FA-48D02935D692}" presName="hierChild5" presStyleCnt="0"/>
      <dgm:spPr/>
    </dgm:pt>
    <dgm:pt modelId="{2B093CB9-02D9-437F-BA5F-405D0C4EC923}" type="pres">
      <dgm:prSet presAssocID="{EB55CF9A-23A1-4295-9238-ED09AB69B878}" presName="hierChild3" presStyleCnt="0"/>
      <dgm:spPr/>
    </dgm:pt>
  </dgm:ptLst>
  <dgm:cxnLst>
    <dgm:cxn modelId="{EB9D6210-AABF-48B9-AE3B-112CEC80EBE6}" type="presOf" srcId="{EB55CF9A-23A1-4295-9238-ED09AB69B878}" destId="{4DE58AB8-2509-4AE2-9495-68C38DA263BD}" srcOrd="0" destOrd="0" presId="urn:microsoft.com/office/officeart/2009/3/layout/HorizontalOrganizationChart"/>
    <dgm:cxn modelId="{7DB4B641-963E-4ACC-8E28-395CC5A5401A}" type="presOf" srcId="{728966D2-9C65-435C-8638-D386918C637D}" destId="{AAD70937-48FB-40BC-A34C-C938B76693DF}" srcOrd="1" destOrd="0" presId="urn:microsoft.com/office/officeart/2009/3/layout/HorizontalOrganizationChart"/>
    <dgm:cxn modelId="{CA4F336B-F881-424E-BED1-3F310FF9811A}" srcId="{3DDCDEBB-8D4F-4F5C-91FA-48D02935D692}" destId="{728966D2-9C65-435C-8638-D386918C637D}" srcOrd="0" destOrd="0" parTransId="{6CD6A981-4312-4470-980E-1998B1A90C7B}" sibTransId="{1AB63698-2C4E-4E92-9A77-903AB45814AF}"/>
    <dgm:cxn modelId="{49889F6D-0C14-44E8-BC43-C02CA4096EF8}" type="presOf" srcId="{6CD6A981-4312-4470-980E-1998B1A90C7B}" destId="{4C319317-D96B-407A-BCC2-AE353B5E5247}" srcOrd="0" destOrd="0" presId="urn:microsoft.com/office/officeart/2009/3/layout/HorizontalOrganizationChart"/>
    <dgm:cxn modelId="{1A4B3155-FBC6-4B0B-BEF6-EAFA9FE555E0}" srcId="{EB55CF9A-23A1-4295-9238-ED09AB69B878}" destId="{3DDCDEBB-8D4F-4F5C-91FA-48D02935D692}" srcOrd="0" destOrd="0" parTransId="{0EDB2614-EE00-48B4-8460-242C4F312925}" sibTransId="{C2D391BC-3AFE-45AC-B60E-4C582B0FC461}"/>
    <dgm:cxn modelId="{5D1A4379-0FDD-4F87-9DBC-B6D118B63484}" type="presOf" srcId="{EB55CF9A-23A1-4295-9238-ED09AB69B878}" destId="{42F5A08B-D847-4DBA-8E3D-E0DF772B33FD}" srcOrd="1" destOrd="0" presId="urn:microsoft.com/office/officeart/2009/3/layout/HorizontalOrganizationChart"/>
    <dgm:cxn modelId="{B32DD883-DE3E-4974-8CD0-AA0621A7E77D}" srcId="{6AEED6DA-7FDB-49C5-A84C-8590AEFE22D7}" destId="{EB55CF9A-23A1-4295-9238-ED09AB69B878}" srcOrd="0" destOrd="0" parTransId="{211FDD02-2171-44D7-B960-5F6A676810B1}" sibTransId="{E34C7C7C-AA89-41D1-B6FD-A023D2EC5C1B}"/>
    <dgm:cxn modelId="{76F3A396-6E2B-4785-8D3B-F448A53E7543}" srcId="{3DDCDEBB-8D4F-4F5C-91FA-48D02935D692}" destId="{C82770ED-A07F-47D6-A468-282F5E9C04A9}" srcOrd="1" destOrd="0" parTransId="{AF9CDA41-4412-420D-BC6F-466338BABB2C}" sibTransId="{FD70BD2F-9D57-4B6F-BFD4-B56C4800157C}"/>
    <dgm:cxn modelId="{53DC90A2-B8AD-4D8B-9D0D-196C772517C7}" type="presOf" srcId="{3DDCDEBB-8D4F-4F5C-91FA-48D02935D692}" destId="{1B232B51-70FF-49BC-AFD4-C2E4736B9A55}" srcOrd="0" destOrd="0" presId="urn:microsoft.com/office/officeart/2009/3/layout/HorizontalOrganizationChart"/>
    <dgm:cxn modelId="{0F738BA8-B6D4-45B6-94D7-B5DFDDCAE6B7}" type="presOf" srcId="{6AEED6DA-7FDB-49C5-A84C-8590AEFE22D7}" destId="{A02E79F1-2D9E-41F4-BE1F-11B0317EE307}" srcOrd="0" destOrd="0" presId="urn:microsoft.com/office/officeart/2009/3/layout/HorizontalOrganizationChart"/>
    <dgm:cxn modelId="{FF6EE8BC-17FB-4B34-84F4-C8113D95160F}" type="presOf" srcId="{C82770ED-A07F-47D6-A468-282F5E9C04A9}" destId="{FF5C9D6B-D004-4E5B-9D6F-A636985B2E92}" srcOrd="0" destOrd="0" presId="urn:microsoft.com/office/officeart/2009/3/layout/HorizontalOrganizationChart"/>
    <dgm:cxn modelId="{3C9C66C2-7F73-49C7-86F0-F6DA4BA7A4C5}" type="presOf" srcId="{0EDB2614-EE00-48B4-8460-242C4F312925}" destId="{C4BAF409-5C7E-4C25-933F-0304E3FAEAE6}" srcOrd="0" destOrd="0" presId="urn:microsoft.com/office/officeart/2009/3/layout/HorizontalOrganizationChart"/>
    <dgm:cxn modelId="{76F52FD6-C407-4E36-89AB-BC6E93F7B61A}" type="presOf" srcId="{AF9CDA41-4412-420D-BC6F-466338BABB2C}" destId="{39743257-82D9-4077-84C9-6E87FDFA6DA3}" srcOrd="0" destOrd="0" presId="urn:microsoft.com/office/officeart/2009/3/layout/HorizontalOrganizationChart"/>
    <dgm:cxn modelId="{39207BE0-9F93-4CCB-9AE0-FA4833CCF115}" type="presOf" srcId="{3DDCDEBB-8D4F-4F5C-91FA-48D02935D692}" destId="{18B83D85-B92C-4471-85BB-AD59FFECF474}" srcOrd="1" destOrd="0" presId="urn:microsoft.com/office/officeart/2009/3/layout/HorizontalOrganizationChart"/>
    <dgm:cxn modelId="{A358ABF9-5259-466A-ADC7-83D6884A2068}" type="presOf" srcId="{728966D2-9C65-435C-8638-D386918C637D}" destId="{C5748E19-6C34-48DD-A947-36CCB38D50F9}" srcOrd="0" destOrd="0" presId="urn:microsoft.com/office/officeart/2009/3/layout/HorizontalOrganizationChart"/>
    <dgm:cxn modelId="{499B2CFC-B0ED-4FA1-BCF1-53B0C99F216E}" type="presOf" srcId="{C82770ED-A07F-47D6-A468-282F5E9C04A9}" destId="{8F1F73A0-18A6-43A4-A86E-A1150CB092E2}" srcOrd="1" destOrd="0" presId="urn:microsoft.com/office/officeart/2009/3/layout/HorizontalOrganizationChart"/>
    <dgm:cxn modelId="{27FD90F5-3A28-42D4-9B98-595D55CC305A}" type="presParOf" srcId="{A02E79F1-2D9E-41F4-BE1F-11B0317EE307}" destId="{007CE26F-A275-4AA0-9497-3B6D74D2E941}" srcOrd="0" destOrd="0" presId="urn:microsoft.com/office/officeart/2009/3/layout/HorizontalOrganizationChart"/>
    <dgm:cxn modelId="{A667A675-B074-41FB-8267-FA6AB78D3ADC}" type="presParOf" srcId="{007CE26F-A275-4AA0-9497-3B6D74D2E941}" destId="{01520DB5-A436-4E7F-A962-EEA7D4AEC1D4}" srcOrd="0" destOrd="0" presId="urn:microsoft.com/office/officeart/2009/3/layout/HorizontalOrganizationChart"/>
    <dgm:cxn modelId="{89FCAB88-6B55-4B87-AAD9-ABFD570EDFCF}" type="presParOf" srcId="{01520DB5-A436-4E7F-A962-EEA7D4AEC1D4}" destId="{4DE58AB8-2509-4AE2-9495-68C38DA263BD}" srcOrd="0" destOrd="0" presId="urn:microsoft.com/office/officeart/2009/3/layout/HorizontalOrganizationChart"/>
    <dgm:cxn modelId="{FF55463E-1AEF-4334-9A1E-5C188E39D580}" type="presParOf" srcId="{01520DB5-A436-4E7F-A962-EEA7D4AEC1D4}" destId="{42F5A08B-D847-4DBA-8E3D-E0DF772B33FD}" srcOrd="1" destOrd="0" presId="urn:microsoft.com/office/officeart/2009/3/layout/HorizontalOrganizationChart"/>
    <dgm:cxn modelId="{6A7E35D6-CC6B-4284-ADFD-92B27FE191F3}" type="presParOf" srcId="{007CE26F-A275-4AA0-9497-3B6D74D2E941}" destId="{9F66CBA2-6A92-4576-8182-7E73B2C4A2C9}" srcOrd="1" destOrd="0" presId="urn:microsoft.com/office/officeart/2009/3/layout/HorizontalOrganizationChart"/>
    <dgm:cxn modelId="{B28BE236-B4C8-4567-A9E2-3015A6CE872B}" type="presParOf" srcId="{9F66CBA2-6A92-4576-8182-7E73B2C4A2C9}" destId="{C4BAF409-5C7E-4C25-933F-0304E3FAEAE6}" srcOrd="0" destOrd="0" presId="urn:microsoft.com/office/officeart/2009/3/layout/HorizontalOrganizationChart"/>
    <dgm:cxn modelId="{C4397C3A-1485-436C-8763-89D1263D6F90}" type="presParOf" srcId="{9F66CBA2-6A92-4576-8182-7E73B2C4A2C9}" destId="{7C6FD84F-84A8-49E5-8E82-851C3AEA5C4B}" srcOrd="1" destOrd="0" presId="urn:microsoft.com/office/officeart/2009/3/layout/HorizontalOrganizationChart"/>
    <dgm:cxn modelId="{6F8BCF77-E3F5-42F1-836D-85D701CC34B9}" type="presParOf" srcId="{7C6FD84F-84A8-49E5-8E82-851C3AEA5C4B}" destId="{223D6E47-CC5A-42C8-B82D-0E50FF4CD635}" srcOrd="0" destOrd="0" presId="urn:microsoft.com/office/officeart/2009/3/layout/HorizontalOrganizationChart"/>
    <dgm:cxn modelId="{1309FCE5-52FA-4192-9E8D-6DEFDD6C7ECA}" type="presParOf" srcId="{223D6E47-CC5A-42C8-B82D-0E50FF4CD635}" destId="{1B232B51-70FF-49BC-AFD4-C2E4736B9A55}" srcOrd="0" destOrd="0" presId="urn:microsoft.com/office/officeart/2009/3/layout/HorizontalOrganizationChart"/>
    <dgm:cxn modelId="{D2955921-B5B6-4D21-A156-ECACE50617A0}" type="presParOf" srcId="{223D6E47-CC5A-42C8-B82D-0E50FF4CD635}" destId="{18B83D85-B92C-4471-85BB-AD59FFECF474}" srcOrd="1" destOrd="0" presId="urn:microsoft.com/office/officeart/2009/3/layout/HorizontalOrganizationChart"/>
    <dgm:cxn modelId="{91FE89FE-D0CC-44D9-B81D-9B3701A85354}" type="presParOf" srcId="{7C6FD84F-84A8-49E5-8E82-851C3AEA5C4B}" destId="{0F72CBA6-5076-438C-93F7-A2733FB14148}" srcOrd="1" destOrd="0" presId="urn:microsoft.com/office/officeart/2009/3/layout/HorizontalOrganizationChart"/>
    <dgm:cxn modelId="{023A6A26-C992-43EE-A902-6B7139EE11F4}" type="presParOf" srcId="{0F72CBA6-5076-438C-93F7-A2733FB14148}" destId="{4C319317-D96B-407A-BCC2-AE353B5E5247}" srcOrd="0" destOrd="0" presId="urn:microsoft.com/office/officeart/2009/3/layout/HorizontalOrganizationChart"/>
    <dgm:cxn modelId="{40896A14-9958-4A95-A0A5-AC92BA54CED1}" type="presParOf" srcId="{0F72CBA6-5076-438C-93F7-A2733FB14148}" destId="{5AA50FE7-4FDE-4541-ABAC-4813218F043C}" srcOrd="1" destOrd="0" presId="urn:microsoft.com/office/officeart/2009/3/layout/HorizontalOrganizationChart"/>
    <dgm:cxn modelId="{06309D27-8B7E-437B-A3A0-9F1BC2866AC4}" type="presParOf" srcId="{5AA50FE7-4FDE-4541-ABAC-4813218F043C}" destId="{FDBEF9ED-9752-4E00-87D8-D073B2B0DAF6}" srcOrd="0" destOrd="0" presId="urn:microsoft.com/office/officeart/2009/3/layout/HorizontalOrganizationChart"/>
    <dgm:cxn modelId="{48F24311-E22E-4ABF-936A-7237DEA42FAD}" type="presParOf" srcId="{FDBEF9ED-9752-4E00-87D8-D073B2B0DAF6}" destId="{C5748E19-6C34-48DD-A947-36CCB38D50F9}" srcOrd="0" destOrd="0" presId="urn:microsoft.com/office/officeart/2009/3/layout/HorizontalOrganizationChart"/>
    <dgm:cxn modelId="{D7EF440B-E14C-4A1A-B0C7-FCCEA0A4F7BB}" type="presParOf" srcId="{FDBEF9ED-9752-4E00-87D8-D073B2B0DAF6}" destId="{AAD70937-48FB-40BC-A34C-C938B76693DF}" srcOrd="1" destOrd="0" presId="urn:microsoft.com/office/officeart/2009/3/layout/HorizontalOrganizationChart"/>
    <dgm:cxn modelId="{F435F22B-60FB-4A19-8FF2-C03F72B86857}" type="presParOf" srcId="{5AA50FE7-4FDE-4541-ABAC-4813218F043C}" destId="{75FC1B65-DDC4-4343-9DAE-299D9AC5B726}" srcOrd="1" destOrd="0" presId="urn:microsoft.com/office/officeart/2009/3/layout/HorizontalOrganizationChart"/>
    <dgm:cxn modelId="{F5BD600B-AA9A-420A-AD9C-06F67707E58D}" type="presParOf" srcId="{5AA50FE7-4FDE-4541-ABAC-4813218F043C}" destId="{88895321-FE6B-40E6-AA14-70168223D953}" srcOrd="2" destOrd="0" presId="urn:microsoft.com/office/officeart/2009/3/layout/HorizontalOrganizationChart"/>
    <dgm:cxn modelId="{EFA89B74-A304-48A7-8EC7-30E0E8A3C5F6}" type="presParOf" srcId="{0F72CBA6-5076-438C-93F7-A2733FB14148}" destId="{39743257-82D9-4077-84C9-6E87FDFA6DA3}" srcOrd="2" destOrd="0" presId="urn:microsoft.com/office/officeart/2009/3/layout/HorizontalOrganizationChart"/>
    <dgm:cxn modelId="{6020AFB5-5CA3-4437-9222-359FC42FC9E0}" type="presParOf" srcId="{0F72CBA6-5076-438C-93F7-A2733FB14148}" destId="{E1A51BEA-35BB-43D8-B88D-85AF44665107}" srcOrd="3" destOrd="0" presId="urn:microsoft.com/office/officeart/2009/3/layout/HorizontalOrganizationChart"/>
    <dgm:cxn modelId="{44A3DEB1-BA61-414C-BD06-3ED4C2B5D32C}" type="presParOf" srcId="{E1A51BEA-35BB-43D8-B88D-85AF44665107}" destId="{8C259700-BC29-4071-A2D7-9E96C7C15354}" srcOrd="0" destOrd="0" presId="urn:microsoft.com/office/officeart/2009/3/layout/HorizontalOrganizationChart"/>
    <dgm:cxn modelId="{CC3E936D-A5AF-4B4C-870D-4AB6388807E5}" type="presParOf" srcId="{8C259700-BC29-4071-A2D7-9E96C7C15354}" destId="{FF5C9D6B-D004-4E5B-9D6F-A636985B2E92}" srcOrd="0" destOrd="0" presId="urn:microsoft.com/office/officeart/2009/3/layout/HorizontalOrganizationChart"/>
    <dgm:cxn modelId="{35498835-0E92-4CC7-8CE2-B7D115347955}" type="presParOf" srcId="{8C259700-BC29-4071-A2D7-9E96C7C15354}" destId="{8F1F73A0-18A6-43A4-A86E-A1150CB092E2}" srcOrd="1" destOrd="0" presId="urn:microsoft.com/office/officeart/2009/3/layout/HorizontalOrganizationChart"/>
    <dgm:cxn modelId="{DB583D5A-4B2F-4814-B2BE-20AE96A93D9A}" type="presParOf" srcId="{E1A51BEA-35BB-43D8-B88D-85AF44665107}" destId="{F3CD0D25-10C7-4A23-B8D8-D23B1F84EA6D}" srcOrd="1" destOrd="0" presId="urn:microsoft.com/office/officeart/2009/3/layout/HorizontalOrganizationChart"/>
    <dgm:cxn modelId="{AE38038D-4B04-4E01-BD38-BD3ECA4EA541}" type="presParOf" srcId="{E1A51BEA-35BB-43D8-B88D-85AF44665107}" destId="{B49CBC73-FF55-4B78-BF22-5F113AD1A329}" srcOrd="2" destOrd="0" presId="urn:microsoft.com/office/officeart/2009/3/layout/HorizontalOrganizationChart"/>
    <dgm:cxn modelId="{72E7E3CD-8AF6-4A12-9098-5542CBAA0957}" type="presParOf" srcId="{7C6FD84F-84A8-49E5-8E82-851C3AEA5C4B}" destId="{BA562CA5-8E2D-4E53-A160-1D7F9DBC83E1}" srcOrd="2" destOrd="0" presId="urn:microsoft.com/office/officeart/2009/3/layout/HorizontalOrganizationChart"/>
    <dgm:cxn modelId="{167CA46E-4573-4B51-B0C7-2B578B32B61A}" type="presParOf" srcId="{007CE26F-A275-4AA0-9497-3B6D74D2E941}" destId="{2B093CB9-02D9-437F-BA5F-405D0C4EC923}"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3174B0-C4AF-41E6-BED8-A73EA10FC062}" type="doc">
      <dgm:prSet loTypeId="urn:microsoft.com/office/officeart/2005/8/layout/pyramid2" loCatId="pyramid" qsTypeId="urn:microsoft.com/office/officeart/2005/8/quickstyle/simple1" qsCatId="simple" csTypeId="urn:microsoft.com/office/officeart/2005/8/colors/accent1_2" csCatId="accent1" phldr="1"/>
      <dgm:spPr/>
    </dgm:pt>
    <dgm:pt modelId="{BF5C614A-77D5-409D-B16B-785E6EBBAE1D}">
      <dgm:prSet phldrT="[Text]" custT="1"/>
      <dgm:spPr/>
      <dgm:t>
        <a:bodyPr/>
        <a:lstStyle/>
        <a:p>
          <a:r>
            <a:rPr lang="en-US" sz="1800" b="1" dirty="0"/>
            <a:t>Intellectual life</a:t>
          </a:r>
        </a:p>
        <a:p>
          <a:r>
            <a:rPr lang="en-US" sz="1800" dirty="0"/>
            <a:t>&gt; vegetative + sensitive + intellectual powers</a:t>
          </a:r>
        </a:p>
      </dgm:t>
    </dgm:pt>
    <dgm:pt modelId="{95294A8C-4070-4C75-91C5-F9A47423A2E0}" type="parTrans" cxnId="{B0F4021E-2809-48FD-9035-9B495D28A03B}">
      <dgm:prSet/>
      <dgm:spPr/>
      <dgm:t>
        <a:bodyPr/>
        <a:lstStyle/>
        <a:p>
          <a:endParaRPr lang="en-US" sz="1800"/>
        </a:p>
      </dgm:t>
    </dgm:pt>
    <dgm:pt modelId="{D051B486-F2D7-44F7-B5DB-EAACA5E6435F}" type="sibTrans" cxnId="{B0F4021E-2809-48FD-9035-9B495D28A03B}">
      <dgm:prSet/>
      <dgm:spPr/>
      <dgm:t>
        <a:bodyPr/>
        <a:lstStyle/>
        <a:p>
          <a:endParaRPr lang="en-US" sz="1800"/>
        </a:p>
      </dgm:t>
    </dgm:pt>
    <dgm:pt modelId="{F487FFAC-6945-4A5E-8B7D-9AF8A350131E}">
      <dgm:prSet phldrT="[Text]" custT="1"/>
      <dgm:spPr/>
      <dgm:t>
        <a:bodyPr/>
        <a:lstStyle/>
        <a:p>
          <a:r>
            <a:rPr lang="en-US" sz="1800" b="1" dirty="0"/>
            <a:t>Sensitive life</a:t>
          </a:r>
        </a:p>
        <a:p>
          <a:r>
            <a:rPr lang="en-US" sz="1800" dirty="0"/>
            <a:t>&gt; Vegetative + sensitive powers</a:t>
          </a:r>
        </a:p>
      </dgm:t>
    </dgm:pt>
    <dgm:pt modelId="{24A313A3-3B4B-42DA-9204-9F0793C930F7}" type="parTrans" cxnId="{8EB179E2-85EC-4D5E-8163-40B54544DC81}">
      <dgm:prSet/>
      <dgm:spPr/>
      <dgm:t>
        <a:bodyPr/>
        <a:lstStyle/>
        <a:p>
          <a:endParaRPr lang="en-US" sz="1800"/>
        </a:p>
      </dgm:t>
    </dgm:pt>
    <dgm:pt modelId="{32F4600A-DDB7-499C-9D23-1666C3267C48}" type="sibTrans" cxnId="{8EB179E2-85EC-4D5E-8163-40B54544DC81}">
      <dgm:prSet/>
      <dgm:spPr/>
      <dgm:t>
        <a:bodyPr/>
        <a:lstStyle/>
        <a:p>
          <a:endParaRPr lang="en-US" sz="1800"/>
        </a:p>
      </dgm:t>
    </dgm:pt>
    <dgm:pt modelId="{6E9462E1-1060-46AA-95D4-031614B8DC44}">
      <dgm:prSet phldrT="[Text]" custT="1"/>
      <dgm:spPr/>
      <dgm:t>
        <a:bodyPr/>
        <a:lstStyle/>
        <a:p>
          <a:endParaRPr lang="en-US" sz="1800" dirty="0"/>
        </a:p>
        <a:p>
          <a:r>
            <a:rPr lang="en-US" sz="1800" b="1" dirty="0"/>
            <a:t>Vegetative life</a:t>
          </a:r>
        </a:p>
        <a:p>
          <a:r>
            <a:rPr lang="en-US" sz="1800" dirty="0"/>
            <a:t>&gt; Vegetative powers</a:t>
          </a:r>
          <a:endParaRPr lang="en-US" sz="1800" b="1" dirty="0"/>
        </a:p>
        <a:p>
          <a:endParaRPr lang="en-US" sz="1800" dirty="0"/>
        </a:p>
      </dgm:t>
    </dgm:pt>
    <dgm:pt modelId="{85FD4CD6-A2AF-4006-BFBD-DDDCFA0B6003}" type="parTrans" cxnId="{8C85B92C-4393-465A-9465-0A84623DFC66}">
      <dgm:prSet/>
      <dgm:spPr/>
      <dgm:t>
        <a:bodyPr/>
        <a:lstStyle/>
        <a:p>
          <a:endParaRPr lang="en-US" sz="1800"/>
        </a:p>
      </dgm:t>
    </dgm:pt>
    <dgm:pt modelId="{F09C818A-2DE7-4FDC-9F2D-ED37DB38A957}" type="sibTrans" cxnId="{8C85B92C-4393-465A-9465-0A84623DFC66}">
      <dgm:prSet/>
      <dgm:spPr/>
      <dgm:t>
        <a:bodyPr/>
        <a:lstStyle/>
        <a:p>
          <a:endParaRPr lang="en-US" sz="1800"/>
        </a:p>
      </dgm:t>
    </dgm:pt>
    <dgm:pt modelId="{0F2F4594-5409-4C83-8DEA-B8E91F41C504}" type="pres">
      <dgm:prSet presAssocID="{6E3174B0-C4AF-41E6-BED8-A73EA10FC062}" presName="compositeShape" presStyleCnt="0">
        <dgm:presLayoutVars>
          <dgm:dir/>
          <dgm:resizeHandles/>
        </dgm:presLayoutVars>
      </dgm:prSet>
      <dgm:spPr/>
    </dgm:pt>
    <dgm:pt modelId="{786F6B45-7AF4-4736-BB40-D38CD8F83003}" type="pres">
      <dgm:prSet presAssocID="{6E3174B0-C4AF-41E6-BED8-A73EA10FC062}" presName="pyramid" presStyleLbl="node1" presStyleIdx="0" presStyleCnt="1"/>
      <dgm:spPr/>
    </dgm:pt>
    <dgm:pt modelId="{DEAD69FF-10A8-41C2-A425-2A1E61B6BEF2}" type="pres">
      <dgm:prSet presAssocID="{6E3174B0-C4AF-41E6-BED8-A73EA10FC062}" presName="theList" presStyleCnt="0"/>
      <dgm:spPr/>
    </dgm:pt>
    <dgm:pt modelId="{92E9229A-D31F-4F6D-B30E-ECEFCFF2AE0F}" type="pres">
      <dgm:prSet presAssocID="{BF5C614A-77D5-409D-B16B-785E6EBBAE1D}" presName="aNode" presStyleLbl="fgAcc1" presStyleIdx="0" presStyleCnt="3" custScaleX="148150">
        <dgm:presLayoutVars>
          <dgm:bulletEnabled val="1"/>
        </dgm:presLayoutVars>
      </dgm:prSet>
      <dgm:spPr/>
    </dgm:pt>
    <dgm:pt modelId="{541A9415-005A-435F-AEA7-44D7F4321AEC}" type="pres">
      <dgm:prSet presAssocID="{BF5C614A-77D5-409D-B16B-785E6EBBAE1D}" presName="aSpace" presStyleCnt="0"/>
      <dgm:spPr/>
    </dgm:pt>
    <dgm:pt modelId="{A2903422-6364-48DC-881D-35989A8139AE}" type="pres">
      <dgm:prSet presAssocID="{F487FFAC-6945-4A5E-8B7D-9AF8A350131E}" presName="aNode" presStyleLbl="fgAcc1" presStyleIdx="1" presStyleCnt="3" custScaleX="150160">
        <dgm:presLayoutVars>
          <dgm:bulletEnabled val="1"/>
        </dgm:presLayoutVars>
      </dgm:prSet>
      <dgm:spPr/>
    </dgm:pt>
    <dgm:pt modelId="{820DBA42-5B89-409C-9964-0735FA965B36}" type="pres">
      <dgm:prSet presAssocID="{F487FFAC-6945-4A5E-8B7D-9AF8A350131E}" presName="aSpace" presStyleCnt="0"/>
      <dgm:spPr/>
    </dgm:pt>
    <dgm:pt modelId="{68635AF2-D683-4F0D-89B2-7FFDA1FE543B}" type="pres">
      <dgm:prSet presAssocID="{6E9462E1-1060-46AA-95D4-031614B8DC44}" presName="aNode" presStyleLbl="fgAcc1" presStyleIdx="2" presStyleCnt="3" custScaleX="150492" custLinFactNeighborX="-1919" custLinFactNeighborY="21629">
        <dgm:presLayoutVars>
          <dgm:bulletEnabled val="1"/>
        </dgm:presLayoutVars>
      </dgm:prSet>
      <dgm:spPr/>
    </dgm:pt>
    <dgm:pt modelId="{D756A0FF-08E9-477D-AB44-AE3399FC9916}" type="pres">
      <dgm:prSet presAssocID="{6E9462E1-1060-46AA-95D4-031614B8DC44}" presName="aSpace" presStyleCnt="0"/>
      <dgm:spPr/>
    </dgm:pt>
  </dgm:ptLst>
  <dgm:cxnLst>
    <dgm:cxn modelId="{B0F4021E-2809-48FD-9035-9B495D28A03B}" srcId="{6E3174B0-C4AF-41E6-BED8-A73EA10FC062}" destId="{BF5C614A-77D5-409D-B16B-785E6EBBAE1D}" srcOrd="0" destOrd="0" parTransId="{95294A8C-4070-4C75-91C5-F9A47423A2E0}" sibTransId="{D051B486-F2D7-44F7-B5DB-EAACA5E6435F}"/>
    <dgm:cxn modelId="{8C85B92C-4393-465A-9465-0A84623DFC66}" srcId="{6E3174B0-C4AF-41E6-BED8-A73EA10FC062}" destId="{6E9462E1-1060-46AA-95D4-031614B8DC44}" srcOrd="2" destOrd="0" parTransId="{85FD4CD6-A2AF-4006-BFBD-DDDCFA0B6003}" sibTransId="{F09C818A-2DE7-4FDC-9F2D-ED37DB38A957}"/>
    <dgm:cxn modelId="{B917597A-B589-46FB-A70B-D36084F2789B}" type="presOf" srcId="{BF5C614A-77D5-409D-B16B-785E6EBBAE1D}" destId="{92E9229A-D31F-4F6D-B30E-ECEFCFF2AE0F}" srcOrd="0" destOrd="0" presId="urn:microsoft.com/office/officeart/2005/8/layout/pyramid2"/>
    <dgm:cxn modelId="{0E4E0189-F2B5-4191-965E-03B8540B5BF2}" type="presOf" srcId="{6E9462E1-1060-46AA-95D4-031614B8DC44}" destId="{68635AF2-D683-4F0D-89B2-7FFDA1FE543B}" srcOrd="0" destOrd="0" presId="urn:microsoft.com/office/officeart/2005/8/layout/pyramid2"/>
    <dgm:cxn modelId="{DF789FB5-7BC2-4983-9EDE-0B30ABCB4332}" type="presOf" srcId="{F487FFAC-6945-4A5E-8B7D-9AF8A350131E}" destId="{A2903422-6364-48DC-881D-35989A8139AE}" srcOrd="0" destOrd="0" presId="urn:microsoft.com/office/officeart/2005/8/layout/pyramid2"/>
    <dgm:cxn modelId="{8EB179E2-85EC-4D5E-8163-40B54544DC81}" srcId="{6E3174B0-C4AF-41E6-BED8-A73EA10FC062}" destId="{F487FFAC-6945-4A5E-8B7D-9AF8A350131E}" srcOrd="1" destOrd="0" parTransId="{24A313A3-3B4B-42DA-9204-9F0793C930F7}" sibTransId="{32F4600A-DDB7-499C-9D23-1666C3267C48}"/>
    <dgm:cxn modelId="{55D44AEF-4C87-408C-A108-96FE01063376}" type="presOf" srcId="{6E3174B0-C4AF-41E6-BED8-A73EA10FC062}" destId="{0F2F4594-5409-4C83-8DEA-B8E91F41C504}" srcOrd="0" destOrd="0" presId="urn:microsoft.com/office/officeart/2005/8/layout/pyramid2"/>
    <dgm:cxn modelId="{D49FE935-3107-4F24-8AF9-E9BAD397EC72}" type="presParOf" srcId="{0F2F4594-5409-4C83-8DEA-B8E91F41C504}" destId="{786F6B45-7AF4-4736-BB40-D38CD8F83003}" srcOrd="0" destOrd="0" presId="urn:microsoft.com/office/officeart/2005/8/layout/pyramid2"/>
    <dgm:cxn modelId="{CE692F3B-40B8-4F26-8A3D-CAA604DE2E61}" type="presParOf" srcId="{0F2F4594-5409-4C83-8DEA-B8E91F41C504}" destId="{DEAD69FF-10A8-41C2-A425-2A1E61B6BEF2}" srcOrd="1" destOrd="0" presId="urn:microsoft.com/office/officeart/2005/8/layout/pyramid2"/>
    <dgm:cxn modelId="{5BEAA626-1A1D-445C-A197-D72046693CFC}" type="presParOf" srcId="{DEAD69FF-10A8-41C2-A425-2A1E61B6BEF2}" destId="{92E9229A-D31F-4F6D-B30E-ECEFCFF2AE0F}" srcOrd="0" destOrd="0" presId="urn:microsoft.com/office/officeart/2005/8/layout/pyramid2"/>
    <dgm:cxn modelId="{44AE4C7D-2477-495B-8933-F5FC933D1774}" type="presParOf" srcId="{DEAD69FF-10A8-41C2-A425-2A1E61B6BEF2}" destId="{541A9415-005A-435F-AEA7-44D7F4321AEC}" srcOrd="1" destOrd="0" presId="urn:microsoft.com/office/officeart/2005/8/layout/pyramid2"/>
    <dgm:cxn modelId="{692CCE6C-1549-4EFF-9DA4-190C88C8E730}" type="presParOf" srcId="{DEAD69FF-10A8-41C2-A425-2A1E61B6BEF2}" destId="{A2903422-6364-48DC-881D-35989A8139AE}" srcOrd="2" destOrd="0" presId="urn:microsoft.com/office/officeart/2005/8/layout/pyramid2"/>
    <dgm:cxn modelId="{9134A0AF-3A49-4D77-819A-A5B486FACCBC}" type="presParOf" srcId="{DEAD69FF-10A8-41C2-A425-2A1E61B6BEF2}" destId="{820DBA42-5B89-409C-9964-0735FA965B36}" srcOrd="3" destOrd="0" presId="urn:microsoft.com/office/officeart/2005/8/layout/pyramid2"/>
    <dgm:cxn modelId="{E4251F41-7535-442E-B6CB-7F66CB1CDC28}" type="presParOf" srcId="{DEAD69FF-10A8-41C2-A425-2A1E61B6BEF2}" destId="{68635AF2-D683-4F0D-89B2-7FFDA1FE543B}" srcOrd="4" destOrd="0" presId="urn:microsoft.com/office/officeart/2005/8/layout/pyramid2"/>
    <dgm:cxn modelId="{B8BA07B5-A61D-4908-BA18-C45D461CD595}" type="presParOf" srcId="{DEAD69FF-10A8-41C2-A425-2A1E61B6BEF2}" destId="{D756A0FF-08E9-477D-AB44-AE3399FC9916}" srcOrd="5"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F64A8C5-9A78-436B-A098-B600392F3813}" type="doc">
      <dgm:prSet loTypeId="urn:microsoft.com/office/officeart/2005/8/layout/hierarchy4" loCatId="hierarchy" qsTypeId="urn:microsoft.com/office/officeart/2005/8/quickstyle/simple1" qsCatId="simple" csTypeId="urn:microsoft.com/office/officeart/2005/8/colors/accent1_2" csCatId="accent1" phldr="1"/>
      <dgm:spPr/>
      <dgm:t>
        <a:bodyPr/>
        <a:lstStyle/>
        <a:p>
          <a:endParaRPr lang="en-US"/>
        </a:p>
      </dgm:t>
    </dgm:pt>
    <dgm:pt modelId="{D719734F-2EF2-4459-A75F-0D01A2D9449F}">
      <dgm:prSet phldrT="[Text]" custT="1"/>
      <dgm:spPr/>
      <dgm:t>
        <a:bodyPr/>
        <a:lstStyle/>
        <a:p>
          <a:r>
            <a:rPr lang="en-US" sz="3200" dirty="0"/>
            <a:t>Being</a:t>
          </a:r>
        </a:p>
      </dgm:t>
    </dgm:pt>
    <dgm:pt modelId="{04F3990A-75AB-41B3-916B-48BF56EB529F}" type="parTrans" cxnId="{6E22E9FF-CDDE-4E9C-879A-CF39D2928F76}">
      <dgm:prSet/>
      <dgm:spPr/>
      <dgm:t>
        <a:bodyPr/>
        <a:lstStyle/>
        <a:p>
          <a:endParaRPr lang="en-US" sz="1400"/>
        </a:p>
      </dgm:t>
    </dgm:pt>
    <dgm:pt modelId="{389AFE2D-3A57-401D-91A6-2AD395244126}" type="sibTrans" cxnId="{6E22E9FF-CDDE-4E9C-879A-CF39D2928F76}">
      <dgm:prSet/>
      <dgm:spPr/>
      <dgm:t>
        <a:bodyPr/>
        <a:lstStyle/>
        <a:p>
          <a:endParaRPr lang="en-US" sz="1400"/>
        </a:p>
      </dgm:t>
    </dgm:pt>
    <dgm:pt modelId="{C6C25BD3-37AB-4CC1-808D-DE4448DDC8B4}">
      <dgm:prSet phldrT="[Text]" custT="1"/>
      <dgm:spPr/>
      <dgm:t>
        <a:bodyPr/>
        <a:lstStyle/>
        <a:p>
          <a:r>
            <a:rPr lang="en-US" sz="2400" dirty="0"/>
            <a:t>Act of Being</a:t>
          </a:r>
        </a:p>
      </dgm:t>
    </dgm:pt>
    <dgm:pt modelId="{21668769-8756-4515-84F0-B15995CF5C2D}" type="parTrans" cxnId="{F586DF9F-8EAC-457C-94AD-7098F279810A}">
      <dgm:prSet/>
      <dgm:spPr/>
      <dgm:t>
        <a:bodyPr/>
        <a:lstStyle/>
        <a:p>
          <a:endParaRPr lang="en-US" sz="1400"/>
        </a:p>
      </dgm:t>
    </dgm:pt>
    <dgm:pt modelId="{C5290FA0-BD8C-40E1-8BDD-82338F0F12DA}" type="sibTrans" cxnId="{F586DF9F-8EAC-457C-94AD-7098F279810A}">
      <dgm:prSet/>
      <dgm:spPr/>
      <dgm:t>
        <a:bodyPr/>
        <a:lstStyle/>
        <a:p>
          <a:endParaRPr lang="en-US" sz="1400"/>
        </a:p>
      </dgm:t>
    </dgm:pt>
    <dgm:pt modelId="{DF572B0A-E8CA-4050-AE04-8148AB26E991}">
      <dgm:prSet phldrT="[Text]" custT="1"/>
      <dgm:spPr/>
      <dgm:t>
        <a:bodyPr/>
        <a:lstStyle/>
        <a:p>
          <a:r>
            <a:rPr lang="en-US" sz="2400" dirty="0"/>
            <a:t>Manner of Being</a:t>
          </a:r>
        </a:p>
      </dgm:t>
    </dgm:pt>
    <dgm:pt modelId="{94A5FCDA-F83D-4A88-8200-8C96D90BC102}" type="parTrans" cxnId="{B6B262BE-D7C8-45F0-90E1-9BF4B996067C}">
      <dgm:prSet/>
      <dgm:spPr/>
      <dgm:t>
        <a:bodyPr/>
        <a:lstStyle/>
        <a:p>
          <a:endParaRPr lang="en-US" sz="1400"/>
        </a:p>
      </dgm:t>
    </dgm:pt>
    <dgm:pt modelId="{A218CEF6-C14C-4FF4-BEAB-50DB3A5E50A1}" type="sibTrans" cxnId="{B6B262BE-D7C8-45F0-90E1-9BF4B996067C}">
      <dgm:prSet/>
      <dgm:spPr/>
      <dgm:t>
        <a:bodyPr/>
        <a:lstStyle/>
        <a:p>
          <a:endParaRPr lang="en-US" sz="1400"/>
        </a:p>
      </dgm:t>
    </dgm:pt>
    <dgm:pt modelId="{DF734AA1-7CB3-452D-BFD2-271876AB670F}">
      <dgm:prSet phldrT="[Text]" custT="1"/>
      <dgm:spPr/>
      <dgm:t>
        <a:bodyPr/>
        <a:lstStyle/>
        <a:p>
          <a:r>
            <a:rPr lang="en-US" sz="1800" dirty="0"/>
            <a:t>Substantial Form</a:t>
          </a:r>
        </a:p>
      </dgm:t>
    </dgm:pt>
    <dgm:pt modelId="{8D9ABAEB-A1ED-4D18-8982-A41CF884F41E}" type="parTrans" cxnId="{DC46272C-E2CC-48D7-8D33-3B41EC7F63DB}">
      <dgm:prSet/>
      <dgm:spPr/>
      <dgm:t>
        <a:bodyPr/>
        <a:lstStyle/>
        <a:p>
          <a:endParaRPr lang="en-US" sz="1400"/>
        </a:p>
      </dgm:t>
    </dgm:pt>
    <dgm:pt modelId="{30B95AC5-F378-4C89-AAB6-4ACD3D78FB98}" type="sibTrans" cxnId="{DC46272C-E2CC-48D7-8D33-3B41EC7F63DB}">
      <dgm:prSet/>
      <dgm:spPr/>
      <dgm:t>
        <a:bodyPr/>
        <a:lstStyle/>
        <a:p>
          <a:endParaRPr lang="en-US" sz="1400"/>
        </a:p>
      </dgm:t>
    </dgm:pt>
    <dgm:pt modelId="{7688F469-31B3-426C-868D-29E0B61942B7}">
      <dgm:prSet phldrT="[Text]" custT="1"/>
      <dgm:spPr/>
      <dgm:t>
        <a:bodyPr/>
        <a:lstStyle/>
        <a:p>
          <a:r>
            <a:rPr lang="en-US" sz="1800" dirty="0"/>
            <a:t>Prime Matter</a:t>
          </a:r>
        </a:p>
      </dgm:t>
    </dgm:pt>
    <dgm:pt modelId="{88EA0A4A-F09B-4645-B453-B4BE606E9FB3}" type="parTrans" cxnId="{B1DE2720-E6E3-4746-A1C5-E6AF7C3B7065}">
      <dgm:prSet/>
      <dgm:spPr/>
      <dgm:t>
        <a:bodyPr/>
        <a:lstStyle/>
        <a:p>
          <a:endParaRPr lang="en-US" sz="1400"/>
        </a:p>
      </dgm:t>
    </dgm:pt>
    <dgm:pt modelId="{D4F0F92B-0A31-4D58-8302-A0514E9576F3}" type="sibTrans" cxnId="{B1DE2720-E6E3-4746-A1C5-E6AF7C3B7065}">
      <dgm:prSet/>
      <dgm:spPr/>
      <dgm:t>
        <a:bodyPr/>
        <a:lstStyle/>
        <a:p>
          <a:endParaRPr lang="en-US" sz="1400"/>
        </a:p>
      </dgm:t>
    </dgm:pt>
    <dgm:pt modelId="{46BC1DF9-D92E-4313-A7D0-55BF623CE669}" type="pres">
      <dgm:prSet presAssocID="{DF64A8C5-9A78-436B-A098-B600392F3813}" presName="Name0" presStyleCnt="0">
        <dgm:presLayoutVars>
          <dgm:chPref val="1"/>
          <dgm:dir/>
          <dgm:animOne val="branch"/>
          <dgm:animLvl val="lvl"/>
          <dgm:resizeHandles/>
        </dgm:presLayoutVars>
      </dgm:prSet>
      <dgm:spPr/>
    </dgm:pt>
    <dgm:pt modelId="{1AACA2F5-9164-43CA-889B-84080C302A8E}" type="pres">
      <dgm:prSet presAssocID="{D719734F-2EF2-4459-A75F-0D01A2D9449F}" presName="vertOne" presStyleCnt="0"/>
      <dgm:spPr/>
    </dgm:pt>
    <dgm:pt modelId="{BF20272E-E631-4146-B28A-94BB17F1A437}" type="pres">
      <dgm:prSet presAssocID="{D719734F-2EF2-4459-A75F-0D01A2D9449F}" presName="txOne" presStyleLbl="node0" presStyleIdx="0" presStyleCnt="1">
        <dgm:presLayoutVars>
          <dgm:chPref val="3"/>
        </dgm:presLayoutVars>
      </dgm:prSet>
      <dgm:spPr/>
    </dgm:pt>
    <dgm:pt modelId="{E6029A68-F60C-48BB-9512-ABCE0D6B3EC1}" type="pres">
      <dgm:prSet presAssocID="{D719734F-2EF2-4459-A75F-0D01A2D9449F}" presName="parTransOne" presStyleCnt="0"/>
      <dgm:spPr/>
    </dgm:pt>
    <dgm:pt modelId="{A7AADF67-B839-43F1-B205-22A5BF891569}" type="pres">
      <dgm:prSet presAssocID="{D719734F-2EF2-4459-A75F-0D01A2D9449F}" presName="horzOne" presStyleCnt="0"/>
      <dgm:spPr/>
    </dgm:pt>
    <dgm:pt modelId="{587C363A-6315-49B5-96DD-C1A8B0AFC980}" type="pres">
      <dgm:prSet presAssocID="{C6C25BD3-37AB-4CC1-808D-DE4448DDC8B4}" presName="vertTwo" presStyleCnt="0"/>
      <dgm:spPr/>
    </dgm:pt>
    <dgm:pt modelId="{FA88B685-687D-4F40-B168-1BD4E57B6D31}" type="pres">
      <dgm:prSet presAssocID="{C6C25BD3-37AB-4CC1-808D-DE4448DDC8B4}" presName="txTwo" presStyleLbl="node2" presStyleIdx="0" presStyleCnt="2" custScaleX="179292">
        <dgm:presLayoutVars>
          <dgm:chPref val="3"/>
        </dgm:presLayoutVars>
      </dgm:prSet>
      <dgm:spPr/>
    </dgm:pt>
    <dgm:pt modelId="{DEF7C721-EF2D-49AD-B804-700D842AC1BA}" type="pres">
      <dgm:prSet presAssocID="{C6C25BD3-37AB-4CC1-808D-DE4448DDC8B4}" presName="horzTwo" presStyleCnt="0"/>
      <dgm:spPr/>
    </dgm:pt>
    <dgm:pt modelId="{F2F2B285-EC63-42FA-B581-4E4D1123E954}" type="pres">
      <dgm:prSet presAssocID="{C5290FA0-BD8C-40E1-8BDD-82338F0F12DA}" presName="sibSpaceTwo" presStyleCnt="0"/>
      <dgm:spPr/>
    </dgm:pt>
    <dgm:pt modelId="{DC6B2D93-C80F-4636-A375-8FC4F7DD8E98}" type="pres">
      <dgm:prSet presAssocID="{DF572B0A-E8CA-4050-AE04-8148AB26E991}" presName="vertTwo" presStyleCnt="0"/>
      <dgm:spPr/>
    </dgm:pt>
    <dgm:pt modelId="{48E64FBC-EFDE-42AC-9DC3-33C72E9EB1B2}" type="pres">
      <dgm:prSet presAssocID="{DF572B0A-E8CA-4050-AE04-8148AB26E991}" presName="txTwo" presStyleLbl="node2" presStyleIdx="1" presStyleCnt="2">
        <dgm:presLayoutVars>
          <dgm:chPref val="3"/>
        </dgm:presLayoutVars>
      </dgm:prSet>
      <dgm:spPr/>
    </dgm:pt>
    <dgm:pt modelId="{931C02D0-7A2E-4F3F-836E-9E91DB1E701A}" type="pres">
      <dgm:prSet presAssocID="{DF572B0A-E8CA-4050-AE04-8148AB26E991}" presName="parTransTwo" presStyleCnt="0"/>
      <dgm:spPr/>
    </dgm:pt>
    <dgm:pt modelId="{76F846BB-982C-4964-86BF-EE9C72DADBA1}" type="pres">
      <dgm:prSet presAssocID="{DF572B0A-E8CA-4050-AE04-8148AB26E991}" presName="horzTwo" presStyleCnt="0"/>
      <dgm:spPr/>
    </dgm:pt>
    <dgm:pt modelId="{CAF538DB-BCB3-48DF-826C-942C2CA7A34D}" type="pres">
      <dgm:prSet presAssocID="{DF734AA1-7CB3-452D-BFD2-271876AB670F}" presName="vertThree" presStyleCnt="0"/>
      <dgm:spPr/>
    </dgm:pt>
    <dgm:pt modelId="{D86B1BEF-1A30-441D-BED4-7D7CA7C2DC87}" type="pres">
      <dgm:prSet presAssocID="{DF734AA1-7CB3-452D-BFD2-271876AB670F}" presName="txThree" presStyleLbl="node3" presStyleIdx="0" presStyleCnt="2">
        <dgm:presLayoutVars>
          <dgm:chPref val="3"/>
        </dgm:presLayoutVars>
      </dgm:prSet>
      <dgm:spPr/>
    </dgm:pt>
    <dgm:pt modelId="{2E309EE7-89B8-49C1-8E05-686421457CBF}" type="pres">
      <dgm:prSet presAssocID="{DF734AA1-7CB3-452D-BFD2-271876AB670F}" presName="horzThree" presStyleCnt="0"/>
      <dgm:spPr/>
    </dgm:pt>
    <dgm:pt modelId="{82FB36AF-437D-48B1-A915-A9EFC360A255}" type="pres">
      <dgm:prSet presAssocID="{30B95AC5-F378-4C89-AAB6-4ACD3D78FB98}" presName="sibSpaceThree" presStyleCnt="0"/>
      <dgm:spPr/>
    </dgm:pt>
    <dgm:pt modelId="{C55F2AA6-BB93-4A44-BCAB-EF9A2A124098}" type="pres">
      <dgm:prSet presAssocID="{7688F469-31B3-426C-868D-29E0B61942B7}" presName="vertThree" presStyleCnt="0"/>
      <dgm:spPr/>
    </dgm:pt>
    <dgm:pt modelId="{E7E1266A-9132-49C9-BFBB-6EA19A09B8E0}" type="pres">
      <dgm:prSet presAssocID="{7688F469-31B3-426C-868D-29E0B61942B7}" presName="txThree" presStyleLbl="node3" presStyleIdx="1" presStyleCnt="2">
        <dgm:presLayoutVars>
          <dgm:chPref val="3"/>
        </dgm:presLayoutVars>
      </dgm:prSet>
      <dgm:spPr/>
    </dgm:pt>
    <dgm:pt modelId="{350F3EB7-F5EA-4D54-A8B4-1430705DA987}" type="pres">
      <dgm:prSet presAssocID="{7688F469-31B3-426C-868D-29E0B61942B7}" presName="horzThree" presStyleCnt="0"/>
      <dgm:spPr/>
    </dgm:pt>
  </dgm:ptLst>
  <dgm:cxnLst>
    <dgm:cxn modelId="{B1DE2720-E6E3-4746-A1C5-E6AF7C3B7065}" srcId="{DF572B0A-E8CA-4050-AE04-8148AB26E991}" destId="{7688F469-31B3-426C-868D-29E0B61942B7}" srcOrd="1" destOrd="0" parTransId="{88EA0A4A-F09B-4645-B453-B4BE606E9FB3}" sibTransId="{D4F0F92B-0A31-4D58-8302-A0514E9576F3}"/>
    <dgm:cxn modelId="{DC46272C-E2CC-48D7-8D33-3B41EC7F63DB}" srcId="{DF572B0A-E8CA-4050-AE04-8148AB26E991}" destId="{DF734AA1-7CB3-452D-BFD2-271876AB670F}" srcOrd="0" destOrd="0" parTransId="{8D9ABAEB-A1ED-4D18-8982-A41CF884F41E}" sibTransId="{30B95AC5-F378-4C89-AAB6-4ACD3D78FB98}"/>
    <dgm:cxn modelId="{1902FD90-EDD8-4AAC-8614-3310BF176538}" type="presOf" srcId="{D719734F-2EF2-4459-A75F-0D01A2D9449F}" destId="{BF20272E-E631-4146-B28A-94BB17F1A437}" srcOrd="0" destOrd="0" presId="urn:microsoft.com/office/officeart/2005/8/layout/hierarchy4"/>
    <dgm:cxn modelId="{5DAD3B9A-AB6E-451E-80A7-A1B71A154051}" type="presOf" srcId="{7688F469-31B3-426C-868D-29E0B61942B7}" destId="{E7E1266A-9132-49C9-BFBB-6EA19A09B8E0}" srcOrd="0" destOrd="0" presId="urn:microsoft.com/office/officeart/2005/8/layout/hierarchy4"/>
    <dgm:cxn modelId="{F586DF9F-8EAC-457C-94AD-7098F279810A}" srcId="{D719734F-2EF2-4459-A75F-0D01A2D9449F}" destId="{C6C25BD3-37AB-4CC1-808D-DE4448DDC8B4}" srcOrd="0" destOrd="0" parTransId="{21668769-8756-4515-84F0-B15995CF5C2D}" sibTransId="{C5290FA0-BD8C-40E1-8BDD-82338F0F12DA}"/>
    <dgm:cxn modelId="{B6B262BE-D7C8-45F0-90E1-9BF4B996067C}" srcId="{D719734F-2EF2-4459-A75F-0D01A2D9449F}" destId="{DF572B0A-E8CA-4050-AE04-8148AB26E991}" srcOrd="1" destOrd="0" parTransId="{94A5FCDA-F83D-4A88-8200-8C96D90BC102}" sibTransId="{A218CEF6-C14C-4FF4-BEAB-50DB3A5E50A1}"/>
    <dgm:cxn modelId="{E66FFFDB-822F-49E8-A0D9-5037E49771DE}" type="presOf" srcId="{DF64A8C5-9A78-436B-A098-B600392F3813}" destId="{46BC1DF9-D92E-4313-A7D0-55BF623CE669}" srcOrd="0" destOrd="0" presId="urn:microsoft.com/office/officeart/2005/8/layout/hierarchy4"/>
    <dgm:cxn modelId="{07B926DD-F756-4851-AA90-553670B7CDD5}" type="presOf" srcId="{C6C25BD3-37AB-4CC1-808D-DE4448DDC8B4}" destId="{FA88B685-687D-4F40-B168-1BD4E57B6D31}" srcOrd="0" destOrd="0" presId="urn:microsoft.com/office/officeart/2005/8/layout/hierarchy4"/>
    <dgm:cxn modelId="{1D94E7E6-FCF8-4C55-BEC9-0F48D79843E0}" type="presOf" srcId="{DF572B0A-E8CA-4050-AE04-8148AB26E991}" destId="{48E64FBC-EFDE-42AC-9DC3-33C72E9EB1B2}" srcOrd="0" destOrd="0" presId="urn:microsoft.com/office/officeart/2005/8/layout/hierarchy4"/>
    <dgm:cxn modelId="{9710F4FC-A7FE-46B2-B6DC-DCA9865C9A6D}" type="presOf" srcId="{DF734AA1-7CB3-452D-BFD2-271876AB670F}" destId="{D86B1BEF-1A30-441D-BED4-7D7CA7C2DC87}" srcOrd="0" destOrd="0" presId="urn:microsoft.com/office/officeart/2005/8/layout/hierarchy4"/>
    <dgm:cxn modelId="{6E22E9FF-CDDE-4E9C-879A-CF39D2928F76}" srcId="{DF64A8C5-9A78-436B-A098-B600392F3813}" destId="{D719734F-2EF2-4459-A75F-0D01A2D9449F}" srcOrd="0" destOrd="0" parTransId="{04F3990A-75AB-41B3-916B-48BF56EB529F}" sibTransId="{389AFE2D-3A57-401D-91A6-2AD395244126}"/>
    <dgm:cxn modelId="{92D28B42-935B-4E82-9611-A08D1EC75735}" type="presParOf" srcId="{46BC1DF9-D92E-4313-A7D0-55BF623CE669}" destId="{1AACA2F5-9164-43CA-889B-84080C302A8E}" srcOrd="0" destOrd="0" presId="urn:microsoft.com/office/officeart/2005/8/layout/hierarchy4"/>
    <dgm:cxn modelId="{72AAA80C-DEBF-4C5D-9F1B-B61C299536D1}" type="presParOf" srcId="{1AACA2F5-9164-43CA-889B-84080C302A8E}" destId="{BF20272E-E631-4146-B28A-94BB17F1A437}" srcOrd="0" destOrd="0" presId="urn:microsoft.com/office/officeart/2005/8/layout/hierarchy4"/>
    <dgm:cxn modelId="{77F37892-2BC7-4C5F-B2DC-202C5B62F48A}" type="presParOf" srcId="{1AACA2F5-9164-43CA-889B-84080C302A8E}" destId="{E6029A68-F60C-48BB-9512-ABCE0D6B3EC1}" srcOrd="1" destOrd="0" presId="urn:microsoft.com/office/officeart/2005/8/layout/hierarchy4"/>
    <dgm:cxn modelId="{D97BF715-2DAC-4625-B491-8D7C7E3DB003}" type="presParOf" srcId="{1AACA2F5-9164-43CA-889B-84080C302A8E}" destId="{A7AADF67-B839-43F1-B205-22A5BF891569}" srcOrd="2" destOrd="0" presId="urn:microsoft.com/office/officeart/2005/8/layout/hierarchy4"/>
    <dgm:cxn modelId="{0580346B-B06E-4F21-93C4-CFA201677187}" type="presParOf" srcId="{A7AADF67-B839-43F1-B205-22A5BF891569}" destId="{587C363A-6315-49B5-96DD-C1A8B0AFC980}" srcOrd="0" destOrd="0" presId="urn:microsoft.com/office/officeart/2005/8/layout/hierarchy4"/>
    <dgm:cxn modelId="{4AF3EF5B-9280-4136-BB1D-30706CE849C9}" type="presParOf" srcId="{587C363A-6315-49B5-96DD-C1A8B0AFC980}" destId="{FA88B685-687D-4F40-B168-1BD4E57B6D31}" srcOrd="0" destOrd="0" presId="urn:microsoft.com/office/officeart/2005/8/layout/hierarchy4"/>
    <dgm:cxn modelId="{F7885837-C0F4-4575-8BA6-9F9BCA0C0627}" type="presParOf" srcId="{587C363A-6315-49B5-96DD-C1A8B0AFC980}" destId="{DEF7C721-EF2D-49AD-B804-700D842AC1BA}" srcOrd="1" destOrd="0" presId="urn:microsoft.com/office/officeart/2005/8/layout/hierarchy4"/>
    <dgm:cxn modelId="{322454AC-ECC8-45F7-A46E-DB13EA90E594}" type="presParOf" srcId="{A7AADF67-B839-43F1-B205-22A5BF891569}" destId="{F2F2B285-EC63-42FA-B581-4E4D1123E954}" srcOrd="1" destOrd="0" presId="urn:microsoft.com/office/officeart/2005/8/layout/hierarchy4"/>
    <dgm:cxn modelId="{B6FADF06-5965-4DD2-9E5E-48C287899BEC}" type="presParOf" srcId="{A7AADF67-B839-43F1-B205-22A5BF891569}" destId="{DC6B2D93-C80F-4636-A375-8FC4F7DD8E98}" srcOrd="2" destOrd="0" presId="urn:microsoft.com/office/officeart/2005/8/layout/hierarchy4"/>
    <dgm:cxn modelId="{9ACAAC27-CB33-41FB-B096-5ED59FE1D00C}" type="presParOf" srcId="{DC6B2D93-C80F-4636-A375-8FC4F7DD8E98}" destId="{48E64FBC-EFDE-42AC-9DC3-33C72E9EB1B2}" srcOrd="0" destOrd="0" presId="urn:microsoft.com/office/officeart/2005/8/layout/hierarchy4"/>
    <dgm:cxn modelId="{29AD02CA-7244-4CEB-BF7A-2DFDCDEA80FA}" type="presParOf" srcId="{DC6B2D93-C80F-4636-A375-8FC4F7DD8E98}" destId="{931C02D0-7A2E-4F3F-836E-9E91DB1E701A}" srcOrd="1" destOrd="0" presId="urn:microsoft.com/office/officeart/2005/8/layout/hierarchy4"/>
    <dgm:cxn modelId="{8FDB4A4C-80D2-4EDB-943D-4D4908345F75}" type="presParOf" srcId="{DC6B2D93-C80F-4636-A375-8FC4F7DD8E98}" destId="{76F846BB-982C-4964-86BF-EE9C72DADBA1}" srcOrd="2" destOrd="0" presId="urn:microsoft.com/office/officeart/2005/8/layout/hierarchy4"/>
    <dgm:cxn modelId="{9D09B871-4EC7-4D2B-A2D8-5F8387049F9E}" type="presParOf" srcId="{76F846BB-982C-4964-86BF-EE9C72DADBA1}" destId="{CAF538DB-BCB3-48DF-826C-942C2CA7A34D}" srcOrd="0" destOrd="0" presId="urn:microsoft.com/office/officeart/2005/8/layout/hierarchy4"/>
    <dgm:cxn modelId="{D05AB5CC-BF4E-4CE4-BA5F-9795EC05666F}" type="presParOf" srcId="{CAF538DB-BCB3-48DF-826C-942C2CA7A34D}" destId="{D86B1BEF-1A30-441D-BED4-7D7CA7C2DC87}" srcOrd="0" destOrd="0" presId="urn:microsoft.com/office/officeart/2005/8/layout/hierarchy4"/>
    <dgm:cxn modelId="{47547CD3-F662-4D07-978E-BA2585339247}" type="presParOf" srcId="{CAF538DB-BCB3-48DF-826C-942C2CA7A34D}" destId="{2E309EE7-89B8-49C1-8E05-686421457CBF}" srcOrd="1" destOrd="0" presId="urn:microsoft.com/office/officeart/2005/8/layout/hierarchy4"/>
    <dgm:cxn modelId="{4BA36A33-8414-4083-AD73-66517B9F0DF7}" type="presParOf" srcId="{76F846BB-982C-4964-86BF-EE9C72DADBA1}" destId="{82FB36AF-437D-48B1-A915-A9EFC360A255}" srcOrd="1" destOrd="0" presId="urn:microsoft.com/office/officeart/2005/8/layout/hierarchy4"/>
    <dgm:cxn modelId="{7F76DE3C-DEA0-445A-8EBA-C0C2EEF524C7}" type="presParOf" srcId="{76F846BB-982C-4964-86BF-EE9C72DADBA1}" destId="{C55F2AA6-BB93-4A44-BCAB-EF9A2A124098}" srcOrd="2" destOrd="0" presId="urn:microsoft.com/office/officeart/2005/8/layout/hierarchy4"/>
    <dgm:cxn modelId="{000278AF-0196-4DFC-A857-192C6D290E0D}" type="presParOf" srcId="{C55F2AA6-BB93-4A44-BCAB-EF9A2A124098}" destId="{E7E1266A-9132-49C9-BFBB-6EA19A09B8E0}" srcOrd="0" destOrd="0" presId="urn:microsoft.com/office/officeart/2005/8/layout/hierarchy4"/>
    <dgm:cxn modelId="{1368BECD-0D74-4110-878A-060A8BCE4B2D}" type="presParOf" srcId="{C55F2AA6-BB93-4A44-BCAB-EF9A2A124098}" destId="{350F3EB7-F5EA-4D54-A8B4-1430705DA987}"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A12BFB7-1784-4182-B07A-A24B913B1F9C}" type="doc">
      <dgm:prSet loTypeId="urn:microsoft.com/office/officeart/2005/8/layout/cycle6" loCatId="relationship" qsTypeId="urn:microsoft.com/office/officeart/2005/8/quickstyle/simple1" qsCatId="simple" csTypeId="urn:microsoft.com/office/officeart/2005/8/colors/accent1_2" csCatId="accent1" phldr="1"/>
      <dgm:spPr/>
      <dgm:t>
        <a:bodyPr/>
        <a:lstStyle/>
        <a:p>
          <a:endParaRPr lang="en-US"/>
        </a:p>
      </dgm:t>
    </dgm:pt>
    <dgm:pt modelId="{7DAF642D-52C6-4197-8576-01BFD97EBEA6}">
      <dgm:prSet phldrT="[Text]" custT="1"/>
      <dgm:spPr/>
      <dgm:t>
        <a:bodyPr/>
        <a:lstStyle/>
        <a:p>
          <a:pPr algn="ctr"/>
          <a:r>
            <a:rPr lang="en-US" sz="2800" dirty="0"/>
            <a:t>X has the characteristics</a:t>
          </a:r>
        </a:p>
        <a:p>
          <a:pPr algn="ctr"/>
          <a:r>
            <a:rPr lang="en-US" sz="2800" dirty="0"/>
            <a:t>of life</a:t>
          </a:r>
        </a:p>
      </dgm:t>
    </dgm:pt>
    <dgm:pt modelId="{ADA19BA5-6E9B-49B1-B69F-719239B8601B}" type="parTrans" cxnId="{1627F75D-D087-4E19-A759-EFEF059C2E0E}">
      <dgm:prSet/>
      <dgm:spPr/>
      <dgm:t>
        <a:bodyPr/>
        <a:lstStyle/>
        <a:p>
          <a:endParaRPr lang="en-US" sz="2000"/>
        </a:p>
      </dgm:t>
    </dgm:pt>
    <dgm:pt modelId="{3BEFBE2F-BE0B-4837-9262-188F90C6CF31}" type="sibTrans" cxnId="{1627F75D-D087-4E19-A759-EFEF059C2E0E}">
      <dgm:prSet/>
      <dgm:spPr/>
      <dgm:t>
        <a:bodyPr/>
        <a:lstStyle/>
        <a:p>
          <a:endParaRPr lang="en-US" sz="2000"/>
        </a:p>
      </dgm:t>
    </dgm:pt>
    <dgm:pt modelId="{575BD22A-AE11-4C23-9F6F-3929AFA88747}">
      <dgm:prSet phldrT="[Text]" custT="1"/>
      <dgm:spPr/>
      <dgm:t>
        <a:bodyPr/>
        <a:lstStyle/>
        <a:p>
          <a:pPr algn="ctr"/>
          <a:r>
            <a:rPr lang="en-US" sz="2800" dirty="0"/>
            <a:t>X has a Soul</a:t>
          </a:r>
        </a:p>
      </dgm:t>
    </dgm:pt>
    <dgm:pt modelId="{8479C3F5-9B5F-42ED-97C1-5732C1D1D260}" type="parTrans" cxnId="{2D0342C9-7404-405B-8BF9-26125D566866}">
      <dgm:prSet/>
      <dgm:spPr/>
      <dgm:t>
        <a:bodyPr/>
        <a:lstStyle/>
        <a:p>
          <a:endParaRPr lang="en-US" sz="2000"/>
        </a:p>
      </dgm:t>
    </dgm:pt>
    <dgm:pt modelId="{6BAA3A93-C085-4C5C-B8F7-37024AA5B84A}" type="sibTrans" cxnId="{2D0342C9-7404-405B-8BF9-26125D566866}">
      <dgm:prSet/>
      <dgm:spPr/>
      <dgm:t>
        <a:bodyPr/>
        <a:lstStyle/>
        <a:p>
          <a:endParaRPr lang="en-US" sz="2000"/>
        </a:p>
      </dgm:t>
    </dgm:pt>
    <dgm:pt modelId="{F918AB16-3E59-48BA-ADD9-9C1C2AA0DB25}" type="pres">
      <dgm:prSet presAssocID="{8A12BFB7-1784-4182-B07A-A24B913B1F9C}" presName="cycle" presStyleCnt="0">
        <dgm:presLayoutVars>
          <dgm:dir/>
          <dgm:resizeHandles val="exact"/>
        </dgm:presLayoutVars>
      </dgm:prSet>
      <dgm:spPr/>
    </dgm:pt>
    <dgm:pt modelId="{216CEA59-7DA8-4A3C-A9EE-F12086C2A05D}" type="pres">
      <dgm:prSet presAssocID="{7DAF642D-52C6-4197-8576-01BFD97EBEA6}" presName="node" presStyleLbl="node1" presStyleIdx="0" presStyleCnt="2">
        <dgm:presLayoutVars>
          <dgm:bulletEnabled val="1"/>
        </dgm:presLayoutVars>
      </dgm:prSet>
      <dgm:spPr/>
    </dgm:pt>
    <dgm:pt modelId="{681EDC71-DAA9-4F3D-A07F-70F61DBF18BD}" type="pres">
      <dgm:prSet presAssocID="{7DAF642D-52C6-4197-8576-01BFD97EBEA6}" presName="spNode" presStyleCnt="0"/>
      <dgm:spPr/>
    </dgm:pt>
    <dgm:pt modelId="{963EA5B8-831D-456A-86F0-636FA049EA35}" type="pres">
      <dgm:prSet presAssocID="{3BEFBE2F-BE0B-4837-9262-188F90C6CF31}" presName="sibTrans" presStyleLbl="sibTrans1D1" presStyleIdx="0" presStyleCnt="2"/>
      <dgm:spPr/>
    </dgm:pt>
    <dgm:pt modelId="{3D033BC9-B550-4FC9-8231-84D8B267157F}" type="pres">
      <dgm:prSet presAssocID="{575BD22A-AE11-4C23-9F6F-3929AFA88747}" presName="node" presStyleLbl="node1" presStyleIdx="1" presStyleCnt="2">
        <dgm:presLayoutVars>
          <dgm:bulletEnabled val="1"/>
        </dgm:presLayoutVars>
      </dgm:prSet>
      <dgm:spPr/>
    </dgm:pt>
    <dgm:pt modelId="{6D9B63A0-D114-40C6-A285-FCD8ECB14EC0}" type="pres">
      <dgm:prSet presAssocID="{575BD22A-AE11-4C23-9F6F-3929AFA88747}" presName="spNode" presStyleCnt="0"/>
      <dgm:spPr/>
    </dgm:pt>
    <dgm:pt modelId="{71FB7401-DDCC-493A-AE9D-9969B860C24D}" type="pres">
      <dgm:prSet presAssocID="{6BAA3A93-C085-4C5C-B8F7-37024AA5B84A}" presName="sibTrans" presStyleLbl="sibTrans1D1" presStyleIdx="1" presStyleCnt="2"/>
      <dgm:spPr/>
    </dgm:pt>
  </dgm:ptLst>
  <dgm:cxnLst>
    <dgm:cxn modelId="{8850B00B-4F6D-4E95-8934-7419043611E9}" type="presOf" srcId="{3BEFBE2F-BE0B-4837-9262-188F90C6CF31}" destId="{963EA5B8-831D-456A-86F0-636FA049EA35}" srcOrd="0" destOrd="0" presId="urn:microsoft.com/office/officeart/2005/8/layout/cycle6"/>
    <dgm:cxn modelId="{1627F75D-D087-4E19-A759-EFEF059C2E0E}" srcId="{8A12BFB7-1784-4182-B07A-A24B913B1F9C}" destId="{7DAF642D-52C6-4197-8576-01BFD97EBEA6}" srcOrd="0" destOrd="0" parTransId="{ADA19BA5-6E9B-49B1-B69F-719239B8601B}" sibTransId="{3BEFBE2F-BE0B-4837-9262-188F90C6CF31}"/>
    <dgm:cxn modelId="{5044F071-D762-4EBE-A655-62B42D03A534}" type="presOf" srcId="{8A12BFB7-1784-4182-B07A-A24B913B1F9C}" destId="{F918AB16-3E59-48BA-ADD9-9C1C2AA0DB25}" srcOrd="0" destOrd="0" presId="urn:microsoft.com/office/officeart/2005/8/layout/cycle6"/>
    <dgm:cxn modelId="{6A1D3381-8FC0-4385-83A9-35A65B9C18C5}" type="presOf" srcId="{7DAF642D-52C6-4197-8576-01BFD97EBEA6}" destId="{216CEA59-7DA8-4A3C-A9EE-F12086C2A05D}" srcOrd="0" destOrd="0" presId="urn:microsoft.com/office/officeart/2005/8/layout/cycle6"/>
    <dgm:cxn modelId="{05C816A6-3BB3-4743-83CA-CF4B25E00066}" type="presOf" srcId="{6BAA3A93-C085-4C5C-B8F7-37024AA5B84A}" destId="{71FB7401-DDCC-493A-AE9D-9969B860C24D}" srcOrd="0" destOrd="0" presId="urn:microsoft.com/office/officeart/2005/8/layout/cycle6"/>
    <dgm:cxn modelId="{2D0342C9-7404-405B-8BF9-26125D566866}" srcId="{8A12BFB7-1784-4182-B07A-A24B913B1F9C}" destId="{575BD22A-AE11-4C23-9F6F-3929AFA88747}" srcOrd="1" destOrd="0" parTransId="{8479C3F5-9B5F-42ED-97C1-5732C1D1D260}" sibTransId="{6BAA3A93-C085-4C5C-B8F7-37024AA5B84A}"/>
    <dgm:cxn modelId="{DE6F8FF1-A7BC-4ED5-B2F9-7273F32E6AF5}" type="presOf" srcId="{575BD22A-AE11-4C23-9F6F-3929AFA88747}" destId="{3D033BC9-B550-4FC9-8231-84D8B267157F}" srcOrd="0" destOrd="0" presId="urn:microsoft.com/office/officeart/2005/8/layout/cycle6"/>
    <dgm:cxn modelId="{E7413BB8-EE98-4574-A26C-2A639743502F}" type="presParOf" srcId="{F918AB16-3E59-48BA-ADD9-9C1C2AA0DB25}" destId="{216CEA59-7DA8-4A3C-A9EE-F12086C2A05D}" srcOrd="0" destOrd="0" presId="urn:microsoft.com/office/officeart/2005/8/layout/cycle6"/>
    <dgm:cxn modelId="{5C8A2A77-2823-4AE8-A2E9-BD41C18436AE}" type="presParOf" srcId="{F918AB16-3E59-48BA-ADD9-9C1C2AA0DB25}" destId="{681EDC71-DAA9-4F3D-A07F-70F61DBF18BD}" srcOrd="1" destOrd="0" presId="urn:microsoft.com/office/officeart/2005/8/layout/cycle6"/>
    <dgm:cxn modelId="{F84C3621-171B-492E-869D-1B494EDAEC6A}" type="presParOf" srcId="{F918AB16-3E59-48BA-ADD9-9C1C2AA0DB25}" destId="{963EA5B8-831D-456A-86F0-636FA049EA35}" srcOrd="2" destOrd="0" presId="urn:microsoft.com/office/officeart/2005/8/layout/cycle6"/>
    <dgm:cxn modelId="{E627D844-40B9-4F0A-A823-4F173DAE728A}" type="presParOf" srcId="{F918AB16-3E59-48BA-ADD9-9C1C2AA0DB25}" destId="{3D033BC9-B550-4FC9-8231-84D8B267157F}" srcOrd="3" destOrd="0" presId="urn:microsoft.com/office/officeart/2005/8/layout/cycle6"/>
    <dgm:cxn modelId="{0C1DE0A9-BF5D-4959-8F6C-117BAC6F3898}" type="presParOf" srcId="{F918AB16-3E59-48BA-ADD9-9C1C2AA0DB25}" destId="{6D9B63A0-D114-40C6-A285-FCD8ECB14EC0}" srcOrd="4" destOrd="0" presId="urn:microsoft.com/office/officeart/2005/8/layout/cycle6"/>
    <dgm:cxn modelId="{DCFD56EC-C7CD-446F-8956-750D01315A7C}" type="presParOf" srcId="{F918AB16-3E59-48BA-ADD9-9C1C2AA0DB25}" destId="{71FB7401-DDCC-493A-AE9D-9969B860C24D}" srcOrd="5" destOrd="0" presId="urn:microsoft.com/office/officeart/2005/8/layout/cycle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3174B0-C4AF-41E6-BED8-A73EA10FC062}" type="doc">
      <dgm:prSet loTypeId="urn:microsoft.com/office/officeart/2005/8/layout/pyramid2" loCatId="pyramid" qsTypeId="urn:microsoft.com/office/officeart/2005/8/quickstyle/simple1" qsCatId="simple" csTypeId="urn:microsoft.com/office/officeart/2005/8/colors/accent1_2" csCatId="accent1" phldr="1"/>
      <dgm:spPr/>
    </dgm:pt>
    <dgm:pt modelId="{BF5C614A-77D5-409D-B16B-785E6EBBAE1D}">
      <dgm:prSet phldrT="[Text]" custT="1"/>
      <dgm:spPr/>
      <dgm:t>
        <a:bodyPr/>
        <a:lstStyle/>
        <a:p>
          <a:r>
            <a:rPr lang="en-US" sz="1800" b="1" dirty="0"/>
            <a:t>Intellectual life</a:t>
          </a:r>
        </a:p>
        <a:p>
          <a:r>
            <a:rPr lang="en-US" sz="1800" dirty="0"/>
            <a:t>&gt; vegetative + sensitive + </a:t>
          </a:r>
          <a:r>
            <a:rPr lang="en-US" sz="1800"/>
            <a:t>intellectual functions</a:t>
          </a:r>
          <a:endParaRPr lang="en-US" sz="1800" dirty="0"/>
        </a:p>
        <a:p>
          <a:r>
            <a:rPr lang="en-US" sz="1800" b="1" dirty="0"/>
            <a:t>&gt; Human soul</a:t>
          </a:r>
        </a:p>
      </dgm:t>
    </dgm:pt>
    <dgm:pt modelId="{95294A8C-4070-4C75-91C5-F9A47423A2E0}" type="parTrans" cxnId="{B0F4021E-2809-48FD-9035-9B495D28A03B}">
      <dgm:prSet/>
      <dgm:spPr/>
      <dgm:t>
        <a:bodyPr/>
        <a:lstStyle/>
        <a:p>
          <a:endParaRPr lang="en-US" sz="1800"/>
        </a:p>
      </dgm:t>
    </dgm:pt>
    <dgm:pt modelId="{D051B486-F2D7-44F7-B5DB-EAACA5E6435F}" type="sibTrans" cxnId="{B0F4021E-2809-48FD-9035-9B495D28A03B}">
      <dgm:prSet/>
      <dgm:spPr/>
      <dgm:t>
        <a:bodyPr/>
        <a:lstStyle/>
        <a:p>
          <a:endParaRPr lang="en-US" sz="1800"/>
        </a:p>
      </dgm:t>
    </dgm:pt>
    <dgm:pt modelId="{F487FFAC-6945-4A5E-8B7D-9AF8A350131E}">
      <dgm:prSet phldrT="[Text]" custT="1"/>
      <dgm:spPr/>
      <dgm:t>
        <a:bodyPr/>
        <a:lstStyle/>
        <a:p>
          <a:r>
            <a:rPr lang="en-US" sz="1800" b="1" dirty="0"/>
            <a:t>Sensitive life</a:t>
          </a:r>
        </a:p>
        <a:p>
          <a:r>
            <a:rPr lang="en-US" sz="1800" dirty="0"/>
            <a:t>&gt; Vegetative + </a:t>
          </a:r>
          <a:r>
            <a:rPr lang="en-US" sz="1800"/>
            <a:t>sensitive functions</a:t>
          </a:r>
          <a:endParaRPr lang="en-US" sz="1800" dirty="0"/>
        </a:p>
        <a:p>
          <a:r>
            <a:rPr lang="en-US" sz="1800" b="1" dirty="0"/>
            <a:t>&gt; Animal soul</a:t>
          </a:r>
        </a:p>
      </dgm:t>
    </dgm:pt>
    <dgm:pt modelId="{24A313A3-3B4B-42DA-9204-9F0793C930F7}" type="parTrans" cxnId="{8EB179E2-85EC-4D5E-8163-40B54544DC81}">
      <dgm:prSet/>
      <dgm:spPr/>
      <dgm:t>
        <a:bodyPr/>
        <a:lstStyle/>
        <a:p>
          <a:endParaRPr lang="en-US" sz="1800"/>
        </a:p>
      </dgm:t>
    </dgm:pt>
    <dgm:pt modelId="{32F4600A-DDB7-499C-9D23-1666C3267C48}" type="sibTrans" cxnId="{8EB179E2-85EC-4D5E-8163-40B54544DC81}">
      <dgm:prSet/>
      <dgm:spPr/>
      <dgm:t>
        <a:bodyPr/>
        <a:lstStyle/>
        <a:p>
          <a:endParaRPr lang="en-US" sz="1800"/>
        </a:p>
      </dgm:t>
    </dgm:pt>
    <dgm:pt modelId="{6E9462E1-1060-46AA-95D4-031614B8DC44}">
      <dgm:prSet phldrT="[Text]" custT="1"/>
      <dgm:spPr/>
      <dgm:t>
        <a:bodyPr/>
        <a:lstStyle/>
        <a:p>
          <a:endParaRPr lang="en-US" sz="1800" dirty="0"/>
        </a:p>
        <a:p>
          <a:r>
            <a:rPr lang="en-US" sz="1800" b="1" dirty="0"/>
            <a:t>Vegetative life</a:t>
          </a:r>
        </a:p>
        <a:p>
          <a:r>
            <a:rPr lang="en-US" sz="1800" dirty="0"/>
            <a:t>&gt; </a:t>
          </a:r>
          <a:r>
            <a:rPr lang="en-US" sz="1800"/>
            <a:t>Vegetative functions</a:t>
          </a:r>
          <a:endParaRPr lang="en-US" sz="1800" dirty="0"/>
        </a:p>
        <a:p>
          <a:r>
            <a:rPr lang="en-US" sz="1800" b="1" dirty="0"/>
            <a:t>&gt; Vegetative soul</a:t>
          </a:r>
        </a:p>
        <a:p>
          <a:endParaRPr lang="en-US" sz="1800" dirty="0"/>
        </a:p>
      </dgm:t>
    </dgm:pt>
    <dgm:pt modelId="{85FD4CD6-A2AF-4006-BFBD-DDDCFA0B6003}" type="parTrans" cxnId="{8C85B92C-4393-465A-9465-0A84623DFC66}">
      <dgm:prSet/>
      <dgm:spPr/>
      <dgm:t>
        <a:bodyPr/>
        <a:lstStyle/>
        <a:p>
          <a:endParaRPr lang="en-US" sz="1800"/>
        </a:p>
      </dgm:t>
    </dgm:pt>
    <dgm:pt modelId="{F09C818A-2DE7-4FDC-9F2D-ED37DB38A957}" type="sibTrans" cxnId="{8C85B92C-4393-465A-9465-0A84623DFC66}">
      <dgm:prSet/>
      <dgm:spPr/>
      <dgm:t>
        <a:bodyPr/>
        <a:lstStyle/>
        <a:p>
          <a:endParaRPr lang="en-US" sz="1800"/>
        </a:p>
      </dgm:t>
    </dgm:pt>
    <dgm:pt modelId="{0F2F4594-5409-4C83-8DEA-B8E91F41C504}" type="pres">
      <dgm:prSet presAssocID="{6E3174B0-C4AF-41E6-BED8-A73EA10FC062}" presName="compositeShape" presStyleCnt="0">
        <dgm:presLayoutVars>
          <dgm:dir/>
          <dgm:resizeHandles/>
        </dgm:presLayoutVars>
      </dgm:prSet>
      <dgm:spPr/>
    </dgm:pt>
    <dgm:pt modelId="{786F6B45-7AF4-4736-BB40-D38CD8F83003}" type="pres">
      <dgm:prSet presAssocID="{6E3174B0-C4AF-41E6-BED8-A73EA10FC062}" presName="pyramid" presStyleLbl="node1" presStyleIdx="0" presStyleCnt="1"/>
      <dgm:spPr/>
    </dgm:pt>
    <dgm:pt modelId="{DEAD69FF-10A8-41C2-A425-2A1E61B6BEF2}" type="pres">
      <dgm:prSet presAssocID="{6E3174B0-C4AF-41E6-BED8-A73EA10FC062}" presName="theList" presStyleCnt="0"/>
      <dgm:spPr/>
    </dgm:pt>
    <dgm:pt modelId="{92E9229A-D31F-4F6D-B30E-ECEFCFF2AE0F}" type="pres">
      <dgm:prSet presAssocID="{BF5C614A-77D5-409D-B16B-785E6EBBAE1D}" presName="aNode" presStyleLbl="fgAcc1" presStyleIdx="0" presStyleCnt="3" custScaleX="148150">
        <dgm:presLayoutVars>
          <dgm:bulletEnabled val="1"/>
        </dgm:presLayoutVars>
      </dgm:prSet>
      <dgm:spPr/>
    </dgm:pt>
    <dgm:pt modelId="{541A9415-005A-435F-AEA7-44D7F4321AEC}" type="pres">
      <dgm:prSet presAssocID="{BF5C614A-77D5-409D-B16B-785E6EBBAE1D}" presName="aSpace" presStyleCnt="0"/>
      <dgm:spPr/>
    </dgm:pt>
    <dgm:pt modelId="{A2903422-6364-48DC-881D-35989A8139AE}" type="pres">
      <dgm:prSet presAssocID="{F487FFAC-6945-4A5E-8B7D-9AF8A350131E}" presName="aNode" presStyleLbl="fgAcc1" presStyleIdx="1" presStyleCnt="3" custScaleX="150160">
        <dgm:presLayoutVars>
          <dgm:bulletEnabled val="1"/>
        </dgm:presLayoutVars>
      </dgm:prSet>
      <dgm:spPr/>
    </dgm:pt>
    <dgm:pt modelId="{820DBA42-5B89-409C-9964-0735FA965B36}" type="pres">
      <dgm:prSet presAssocID="{F487FFAC-6945-4A5E-8B7D-9AF8A350131E}" presName="aSpace" presStyleCnt="0"/>
      <dgm:spPr/>
    </dgm:pt>
    <dgm:pt modelId="{68635AF2-D683-4F0D-89B2-7FFDA1FE543B}" type="pres">
      <dgm:prSet presAssocID="{6E9462E1-1060-46AA-95D4-031614B8DC44}" presName="aNode" presStyleLbl="fgAcc1" presStyleIdx="2" presStyleCnt="3" custScaleX="150492" custLinFactNeighborX="-1919" custLinFactNeighborY="21629">
        <dgm:presLayoutVars>
          <dgm:bulletEnabled val="1"/>
        </dgm:presLayoutVars>
      </dgm:prSet>
      <dgm:spPr/>
    </dgm:pt>
    <dgm:pt modelId="{D756A0FF-08E9-477D-AB44-AE3399FC9916}" type="pres">
      <dgm:prSet presAssocID="{6E9462E1-1060-46AA-95D4-031614B8DC44}" presName="aSpace" presStyleCnt="0"/>
      <dgm:spPr/>
    </dgm:pt>
  </dgm:ptLst>
  <dgm:cxnLst>
    <dgm:cxn modelId="{B0F4021E-2809-48FD-9035-9B495D28A03B}" srcId="{6E3174B0-C4AF-41E6-BED8-A73EA10FC062}" destId="{BF5C614A-77D5-409D-B16B-785E6EBBAE1D}" srcOrd="0" destOrd="0" parTransId="{95294A8C-4070-4C75-91C5-F9A47423A2E0}" sibTransId="{D051B486-F2D7-44F7-B5DB-EAACA5E6435F}"/>
    <dgm:cxn modelId="{8C85B92C-4393-465A-9465-0A84623DFC66}" srcId="{6E3174B0-C4AF-41E6-BED8-A73EA10FC062}" destId="{6E9462E1-1060-46AA-95D4-031614B8DC44}" srcOrd="2" destOrd="0" parTransId="{85FD4CD6-A2AF-4006-BFBD-DDDCFA0B6003}" sibTransId="{F09C818A-2DE7-4FDC-9F2D-ED37DB38A957}"/>
    <dgm:cxn modelId="{B917597A-B589-46FB-A70B-D36084F2789B}" type="presOf" srcId="{BF5C614A-77D5-409D-B16B-785E6EBBAE1D}" destId="{92E9229A-D31F-4F6D-B30E-ECEFCFF2AE0F}" srcOrd="0" destOrd="0" presId="urn:microsoft.com/office/officeart/2005/8/layout/pyramid2"/>
    <dgm:cxn modelId="{0E4E0189-F2B5-4191-965E-03B8540B5BF2}" type="presOf" srcId="{6E9462E1-1060-46AA-95D4-031614B8DC44}" destId="{68635AF2-D683-4F0D-89B2-7FFDA1FE543B}" srcOrd="0" destOrd="0" presId="urn:microsoft.com/office/officeart/2005/8/layout/pyramid2"/>
    <dgm:cxn modelId="{DF789FB5-7BC2-4983-9EDE-0B30ABCB4332}" type="presOf" srcId="{F487FFAC-6945-4A5E-8B7D-9AF8A350131E}" destId="{A2903422-6364-48DC-881D-35989A8139AE}" srcOrd="0" destOrd="0" presId="urn:microsoft.com/office/officeart/2005/8/layout/pyramid2"/>
    <dgm:cxn modelId="{8EB179E2-85EC-4D5E-8163-40B54544DC81}" srcId="{6E3174B0-C4AF-41E6-BED8-A73EA10FC062}" destId="{F487FFAC-6945-4A5E-8B7D-9AF8A350131E}" srcOrd="1" destOrd="0" parTransId="{24A313A3-3B4B-42DA-9204-9F0793C930F7}" sibTransId="{32F4600A-DDB7-499C-9D23-1666C3267C48}"/>
    <dgm:cxn modelId="{55D44AEF-4C87-408C-A108-96FE01063376}" type="presOf" srcId="{6E3174B0-C4AF-41E6-BED8-A73EA10FC062}" destId="{0F2F4594-5409-4C83-8DEA-B8E91F41C504}" srcOrd="0" destOrd="0" presId="urn:microsoft.com/office/officeart/2005/8/layout/pyramid2"/>
    <dgm:cxn modelId="{D49FE935-3107-4F24-8AF9-E9BAD397EC72}" type="presParOf" srcId="{0F2F4594-5409-4C83-8DEA-B8E91F41C504}" destId="{786F6B45-7AF4-4736-BB40-D38CD8F83003}" srcOrd="0" destOrd="0" presId="urn:microsoft.com/office/officeart/2005/8/layout/pyramid2"/>
    <dgm:cxn modelId="{CE692F3B-40B8-4F26-8A3D-CAA604DE2E61}" type="presParOf" srcId="{0F2F4594-5409-4C83-8DEA-B8E91F41C504}" destId="{DEAD69FF-10A8-41C2-A425-2A1E61B6BEF2}" srcOrd="1" destOrd="0" presId="urn:microsoft.com/office/officeart/2005/8/layout/pyramid2"/>
    <dgm:cxn modelId="{5BEAA626-1A1D-445C-A197-D72046693CFC}" type="presParOf" srcId="{DEAD69FF-10A8-41C2-A425-2A1E61B6BEF2}" destId="{92E9229A-D31F-4F6D-B30E-ECEFCFF2AE0F}" srcOrd="0" destOrd="0" presId="urn:microsoft.com/office/officeart/2005/8/layout/pyramid2"/>
    <dgm:cxn modelId="{44AE4C7D-2477-495B-8933-F5FC933D1774}" type="presParOf" srcId="{DEAD69FF-10A8-41C2-A425-2A1E61B6BEF2}" destId="{541A9415-005A-435F-AEA7-44D7F4321AEC}" srcOrd="1" destOrd="0" presId="urn:microsoft.com/office/officeart/2005/8/layout/pyramid2"/>
    <dgm:cxn modelId="{692CCE6C-1549-4EFF-9DA4-190C88C8E730}" type="presParOf" srcId="{DEAD69FF-10A8-41C2-A425-2A1E61B6BEF2}" destId="{A2903422-6364-48DC-881D-35989A8139AE}" srcOrd="2" destOrd="0" presId="urn:microsoft.com/office/officeart/2005/8/layout/pyramid2"/>
    <dgm:cxn modelId="{9134A0AF-3A49-4D77-819A-A5B486FACCBC}" type="presParOf" srcId="{DEAD69FF-10A8-41C2-A425-2A1E61B6BEF2}" destId="{820DBA42-5B89-409C-9964-0735FA965B36}" srcOrd="3" destOrd="0" presId="urn:microsoft.com/office/officeart/2005/8/layout/pyramid2"/>
    <dgm:cxn modelId="{E4251F41-7535-442E-B6CB-7F66CB1CDC28}" type="presParOf" srcId="{DEAD69FF-10A8-41C2-A425-2A1E61B6BEF2}" destId="{68635AF2-D683-4F0D-89B2-7FFDA1FE543B}" srcOrd="4" destOrd="0" presId="urn:microsoft.com/office/officeart/2005/8/layout/pyramid2"/>
    <dgm:cxn modelId="{B8BA07B5-A61D-4908-BA18-C45D461CD595}" type="presParOf" srcId="{DEAD69FF-10A8-41C2-A425-2A1E61B6BEF2}" destId="{D756A0FF-08E9-477D-AB44-AE3399FC9916}" srcOrd="5"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743257-82D9-4077-84C9-6E87FDFA6DA3}">
      <dsp:nvSpPr>
        <dsp:cNvPr id="0" name=""/>
        <dsp:cNvSpPr/>
      </dsp:nvSpPr>
      <dsp:spPr>
        <a:xfrm>
          <a:off x="5310317" y="2860158"/>
          <a:ext cx="482460" cy="518644"/>
        </a:xfrm>
        <a:custGeom>
          <a:avLst/>
          <a:gdLst/>
          <a:ahLst/>
          <a:cxnLst/>
          <a:rect l="0" t="0" r="0" b="0"/>
          <a:pathLst>
            <a:path>
              <a:moveTo>
                <a:pt x="0" y="0"/>
              </a:moveTo>
              <a:lnTo>
                <a:pt x="241230" y="0"/>
              </a:lnTo>
              <a:lnTo>
                <a:pt x="241230" y="518644"/>
              </a:lnTo>
              <a:lnTo>
                <a:pt x="482460" y="518644"/>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319317-D96B-407A-BCC2-AE353B5E5247}">
      <dsp:nvSpPr>
        <dsp:cNvPr id="0" name=""/>
        <dsp:cNvSpPr/>
      </dsp:nvSpPr>
      <dsp:spPr>
        <a:xfrm>
          <a:off x="5310317" y="2341513"/>
          <a:ext cx="482460" cy="518644"/>
        </a:xfrm>
        <a:custGeom>
          <a:avLst/>
          <a:gdLst/>
          <a:ahLst/>
          <a:cxnLst/>
          <a:rect l="0" t="0" r="0" b="0"/>
          <a:pathLst>
            <a:path>
              <a:moveTo>
                <a:pt x="0" y="518644"/>
              </a:moveTo>
              <a:lnTo>
                <a:pt x="241230" y="518644"/>
              </a:lnTo>
              <a:lnTo>
                <a:pt x="241230" y="0"/>
              </a:lnTo>
              <a:lnTo>
                <a:pt x="482460" y="0"/>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4BAF409-5C7E-4C25-933F-0304E3FAEAE6}">
      <dsp:nvSpPr>
        <dsp:cNvPr id="0" name=""/>
        <dsp:cNvSpPr/>
      </dsp:nvSpPr>
      <dsp:spPr>
        <a:xfrm>
          <a:off x="2415557" y="2814438"/>
          <a:ext cx="482460" cy="91440"/>
        </a:xfrm>
        <a:custGeom>
          <a:avLst/>
          <a:gdLst/>
          <a:ahLst/>
          <a:cxnLst/>
          <a:rect l="0" t="0" r="0" b="0"/>
          <a:pathLst>
            <a:path>
              <a:moveTo>
                <a:pt x="0" y="45720"/>
              </a:moveTo>
              <a:lnTo>
                <a:pt x="482460" y="4572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DE58AB8-2509-4AE2-9495-68C38DA263BD}">
      <dsp:nvSpPr>
        <dsp:cNvPr id="0" name=""/>
        <dsp:cNvSpPr/>
      </dsp:nvSpPr>
      <dsp:spPr>
        <a:xfrm>
          <a:off x="3256" y="2492282"/>
          <a:ext cx="2412300" cy="735751"/>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US" sz="2700" kern="1200"/>
            <a:t>Corporeal beings</a:t>
          </a:r>
          <a:endParaRPr lang="en-US" sz="2700" kern="1200" dirty="0"/>
        </a:p>
      </dsp:txBody>
      <dsp:txXfrm>
        <a:off x="3256" y="2492282"/>
        <a:ext cx="2412300" cy="735751"/>
      </dsp:txXfrm>
    </dsp:sp>
    <dsp:sp modelId="{1B232B51-70FF-49BC-AFD4-C2E4736B9A55}">
      <dsp:nvSpPr>
        <dsp:cNvPr id="0" name=""/>
        <dsp:cNvSpPr/>
      </dsp:nvSpPr>
      <dsp:spPr>
        <a:xfrm>
          <a:off x="2898017" y="2492282"/>
          <a:ext cx="2412300" cy="73575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US" sz="2700" kern="1200" dirty="0"/>
            <a:t>Living beings</a:t>
          </a:r>
        </a:p>
      </dsp:txBody>
      <dsp:txXfrm>
        <a:off x="2898017" y="2492282"/>
        <a:ext cx="2412300" cy="735751"/>
      </dsp:txXfrm>
    </dsp:sp>
    <dsp:sp modelId="{C5748E19-6C34-48DD-A947-36CCB38D50F9}">
      <dsp:nvSpPr>
        <dsp:cNvPr id="0" name=""/>
        <dsp:cNvSpPr/>
      </dsp:nvSpPr>
      <dsp:spPr>
        <a:xfrm>
          <a:off x="5792777" y="1973637"/>
          <a:ext cx="2412300" cy="735751"/>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US" sz="2700" kern="1200" dirty="0"/>
            <a:t>Plant kingdom</a:t>
          </a:r>
        </a:p>
      </dsp:txBody>
      <dsp:txXfrm>
        <a:off x="5792777" y="1973637"/>
        <a:ext cx="2412300" cy="735751"/>
      </dsp:txXfrm>
    </dsp:sp>
    <dsp:sp modelId="{FF5C9D6B-D004-4E5B-9D6F-A636985B2E92}">
      <dsp:nvSpPr>
        <dsp:cNvPr id="0" name=""/>
        <dsp:cNvSpPr/>
      </dsp:nvSpPr>
      <dsp:spPr>
        <a:xfrm>
          <a:off x="5792777" y="3010926"/>
          <a:ext cx="2412300" cy="735751"/>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US" sz="2700" kern="1200" dirty="0"/>
            <a:t>Animal kingdom</a:t>
          </a:r>
        </a:p>
      </dsp:txBody>
      <dsp:txXfrm>
        <a:off x="5792777" y="3010926"/>
        <a:ext cx="2412300" cy="7357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6F6B45-7AF4-4736-BB40-D38CD8F83003}">
      <dsp:nvSpPr>
        <dsp:cNvPr id="0" name=""/>
        <dsp:cNvSpPr/>
      </dsp:nvSpPr>
      <dsp:spPr>
        <a:xfrm>
          <a:off x="949490" y="0"/>
          <a:ext cx="4911309" cy="4911309"/>
        </a:xfrm>
        <a:prstGeom prst="triangl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E9229A-D31F-4F6D-B30E-ECEFCFF2AE0F}">
      <dsp:nvSpPr>
        <dsp:cNvPr id="0" name=""/>
        <dsp:cNvSpPr/>
      </dsp:nvSpPr>
      <dsp:spPr>
        <a:xfrm>
          <a:off x="2636586" y="493768"/>
          <a:ext cx="4729467" cy="1162598"/>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Intellectual life</a:t>
          </a:r>
        </a:p>
        <a:p>
          <a:pPr marL="0" lvl="0" indent="0" algn="ctr" defTabSz="800100">
            <a:lnSpc>
              <a:spcPct val="90000"/>
            </a:lnSpc>
            <a:spcBef>
              <a:spcPct val="0"/>
            </a:spcBef>
            <a:spcAft>
              <a:spcPct val="35000"/>
            </a:spcAft>
            <a:buNone/>
          </a:pPr>
          <a:r>
            <a:rPr lang="en-US" sz="1800" kern="1200" dirty="0"/>
            <a:t>&gt; vegetative + sensitive + intellectual powers</a:t>
          </a:r>
        </a:p>
      </dsp:txBody>
      <dsp:txXfrm>
        <a:off x="2693339" y="550521"/>
        <a:ext cx="4615961" cy="1049092"/>
      </dsp:txXfrm>
    </dsp:sp>
    <dsp:sp modelId="{A2903422-6364-48DC-881D-35989A8139AE}">
      <dsp:nvSpPr>
        <dsp:cNvPr id="0" name=""/>
        <dsp:cNvSpPr/>
      </dsp:nvSpPr>
      <dsp:spPr>
        <a:xfrm>
          <a:off x="2604503" y="1801692"/>
          <a:ext cx="4793634" cy="1162598"/>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Sensitive life</a:t>
          </a:r>
        </a:p>
        <a:p>
          <a:pPr marL="0" lvl="0" indent="0" algn="ctr" defTabSz="800100">
            <a:lnSpc>
              <a:spcPct val="90000"/>
            </a:lnSpc>
            <a:spcBef>
              <a:spcPct val="0"/>
            </a:spcBef>
            <a:spcAft>
              <a:spcPct val="35000"/>
            </a:spcAft>
            <a:buNone/>
          </a:pPr>
          <a:r>
            <a:rPr lang="en-US" sz="1800" kern="1200" dirty="0"/>
            <a:t>&gt; Vegetative + sensitive powers</a:t>
          </a:r>
        </a:p>
      </dsp:txBody>
      <dsp:txXfrm>
        <a:off x="2661256" y="1858445"/>
        <a:ext cx="4680128" cy="1049092"/>
      </dsp:txXfrm>
    </dsp:sp>
    <dsp:sp modelId="{68635AF2-D683-4F0D-89B2-7FFDA1FE543B}">
      <dsp:nvSpPr>
        <dsp:cNvPr id="0" name=""/>
        <dsp:cNvSpPr/>
      </dsp:nvSpPr>
      <dsp:spPr>
        <a:xfrm>
          <a:off x="2537942" y="3141048"/>
          <a:ext cx="4804232" cy="1162598"/>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endParaRPr lang="en-US" sz="1800" kern="1200" dirty="0"/>
        </a:p>
        <a:p>
          <a:pPr marL="0" lvl="0" indent="0" algn="ctr" defTabSz="800100">
            <a:lnSpc>
              <a:spcPct val="90000"/>
            </a:lnSpc>
            <a:spcBef>
              <a:spcPct val="0"/>
            </a:spcBef>
            <a:spcAft>
              <a:spcPct val="35000"/>
            </a:spcAft>
            <a:buNone/>
          </a:pPr>
          <a:r>
            <a:rPr lang="en-US" sz="1800" b="1" kern="1200" dirty="0"/>
            <a:t>Vegetative life</a:t>
          </a:r>
        </a:p>
        <a:p>
          <a:pPr marL="0" lvl="0" indent="0" algn="ctr" defTabSz="800100">
            <a:lnSpc>
              <a:spcPct val="90000"/>
            </a:lnSpc>
            <a:spcBef>
              <a:spcPct val="0"/>
            </a:spcBef>
            <a:spcAft>
              <a:spcPct val="35000"/>
            </a:spcAft>
            <a:buNone/>
          </a:pPr>
          <a:r>
            <a:rPr lang="en-US" sz="1800" kern="1200" dirty="0"/>
            <a:t>&gt; Vegetative powers</a:t>
          </a:r>
          <a:endParaRPr lang="en-US" sz="1800" b="1" kern="1200" dirty="0"/>
        </a:p>
        <a:p>
          <a:pPr marL="0" lvl="0" indent="0" algn="ctr" defTabSz="800100">
            <a:lnSpc>
              <a:spcPct val="90000"/>
            </a:lnSpc>
            <a:spcBef>
              <a:spcPct val="0"/>
            </a:spcBef>
            <a:spcAft>
              <a:spcPct val="35000"/>
            </a:spcAft>
            <a:buNone/>
          </a:pPr>
          <a:endParaRPr lang="en-US" sz="1800" kern="1200" dirty="0"/>
        </a:p>
      </dsp:txBody>
      <dsp:txXfrm>
        <a:off x="2594695" y="3197801"/>
        <a:ext cx="4690726" cy="10490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20272E-E631-4146-B28A-94BB17F1A437}">
      <dsp:nvSpPr>
        <dsp:cNvPr id="0" name=""/>
        <dsp:cNvSpPr/>
      </dsp:nvSpPr>
      <dsp:spPr>
        <a:xfrm>
          <a:off x="2788" y="131"/>
          <a:ext cx="4909323" cy="96244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Being</a:t>
          </a:r>
        </a:p>
      </dsp:txBody>
      <dsp:txXfrm>
        <a:off x="30977" y="28320"/>
        <a:ext cx="4852945" cy="906068"/>
      </dsp:txXfrm>
    </dsp:sp>
    <dsp:sp modelId="{FA88B685-687D-4F40-B168-1BD4E57B6D31}">
      <dsp:nvSpPr>
        <dsp:cNvPr id="0" name=""/>
        <dsp:cNvSpPr/>
      </dsp:nvSpPr>
      <dsp:spPr>
        <a:xfrm>
          <a:off x="7580" y="1049126"/>
          <a:ext cx="2241648" cy="96244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Act of Being</a:t>
          </a:r>
        </a:p>
      </dsp:txBody>
      <dsp:txXfrm>
        <a:off x="35769" y="1077315"/>
        <a:ext cx="2185270" cy="906068"/>
      </dsp:txXfrm>
    </dsp:sp>
    <dsp:sp modelId="{48E64FBC-EFDE-42AC-9DC3-33C72E9EB1B2}">
      <dsp:nvSpPr>
        <dsp:cNvPr id="0" name=""/>
        <dsp:cNvSpPr/>
      </dsp:nvSpPr>
      <dsp:spPr>
        <a:xfrm>
          <a:off x="2354252" y="1049126"/>
          <a:ext cx="2553067" cy="96244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Manner of Being</a:t>
          </a:r>
        </a:p>
      </dsp:txBody>
      <dsp:txXfrm>
        <a:off x="2382441" y="1077315"/>
        <a:ext cx="2496689" cy="906068"/>
      </dsp:txXfrm>
    </dsp:sp>
    <dsp:sp modelId="{D86B1BEF-1A30-441D-BED4-7D7CA7C2DC87}">
      <dsp:nvSpPr>
        <dsp:cNvPr id="0" name=""/>
        <dsp:cNvSpPr/>
      </dsp:nvSpPr>
      <dsp:spPr>
        <a:xfrm>
          <a:off x="2354252" y="2098121"/>
          <a:ext cx="1250278" cy="96244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Substantial Form</a:t>
          </a:r>
        </a:p>
      </dsp:txBody>
      <dsp:txXfrm>
        <a:off x="2382441" y="2126310"/>
        <a:ext cx="1193900" cy="906068"/>
      </dsp:txXfrm>
    </dsp:sp>
    <dsp:sp modelId="{E7E1266A-9132-49C9-BFBB-6EA19A09B8E0}">
      <dsp:nvSpPr>
        <dsp:cNvPr id="0" name=""/>
        <dsp:cNvSpPr/>
      </dsp:nvSpPr>
      <dsp:spPr>
        <a:xfrm>
          <a:off x="3657041" y="2098121"/>
          <a:ext cx="1250278" cy="96244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Prime Matter</a:t>
          </a:r>
        </a:p>
      </dsp:txBody>
      <dsp:txXfrm>
        <a:off x="3685230" y="2126310"/>
        <a:ext cx="1193900" cy="90606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6CEA59-7DA8-4A3C-A9EE-F12086C2A05D}">
      <dsp:nvSpPr>
        <dsp:cNvPr id="0" name=""/>
        <dsp:cNvSpPr/>
      </dsp:nvSpPr>
      <dsp:spPr>
        <a:xfrm>
          <a:off x="218313" y="1020717"/>
          <a:ext cx="2943608" cy="191334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X has the characteristics</a:t>
          </a:r>
        </a:p>
        <a:p>
          <a:pPr marL="0" lvl="0" indent="0" algn="ctr" defTabSz="1244600">
            <a:lnSpc>
              <a:spcPct val="90000"/>
            </a:lnSpc>
            <a:spcBef>
              <a:spcPct val="0"/>
            </a:spcBef>
            <a:spcAft>
              <a:spcPct val="35000"/>
            </a:spcAft>
            <a:buNone/>
          </a:pPr>
          <a:r>
            <a:rPr lang="en-US" sz="2800" kern="1200" dirty="0"/>
            <a:t>of life</a:t>
          </a:r>
        </a:p>
      </dsp:txBody>
      <dsp:txXfrm>
        <a:off x="311715" y="1114119"/>
        <a:ext cx="2756804" cy="1726541"/>
      </dsp:txXfrm>
    </dsp:sp>
    <dsp:sp modelId="{963EA5B8-831D-456A-86F0-636FA049EA35}">
      <dsp:nvSpPr>
        <dsp:cNvPr id="0" name=""/>
        <dsp:cNvSpPr/>
      </dsp:nvSpPr>
      <dsp:spPr>
        <a:xfrm>
          <a:off x="1690117" y="355139"/>
          <a:ext cx="3244500" cy="3244500"/>
        </a:xfrm>
        <a:custGeom>
          <a:avLst/>
          <a:gdLst/>
          <a:ahLst/>
          <a:cxnLst/>
          <a:rect l="0" t="0" r="0" b="0"/>
          <a:pathLst>
            <a:path>
              <a:moveTo>
                <a:pt x="327730" y="644541"/>
              </a:moveTo>
              <a:arcTo wR="1622250" hR="1622250" stAng="13023753" swAng="6352493"/>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D033BC9-B550-4FC9-8231-84D8B267157F}">
      <dsp:nvSpPr>
        <dsp:cNvPr id="0" name=""/>
        <dsp:cNvSpPr/>
      </dsp:nvSpPr>
      <dsp:spPr>
        <a:xfrm>
          <a:off x="3462814" y="1020717"/>
          <a:ext cx="2943608" cy="191334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X has a Soul</a:t>
          </a:r>
        </a:p>
      </dsp:txBody>
      <dsp:txXfrm>
        <a:off x="3556216" y="1114119"/>
        <a:ext cx="2756804" cy="1726541"/>
      </dsp:txXfrm>
    </dsp:sp>
    <dsp:sp modelId="{71FB7401-DDCC-493A-AE9D-9969B860C24D}">
      <dsp:nvSpPr>
        <dsp:cNvPr id="0" name=""/>
        <dsp:cNvSpPr/>
      </dsp:nvSpPr>
      <dsp:spPr>
        <a:xfrm>
          <a:off x="1690117" y="355139"/>
          <a:ext cx="3244500" cy="3244500"/>
        </a:xfrm>
        <a:custGeom>
          <a:avLst/>
          <a:gdLst/>
          <a:ahLst/>
          <a:cxnLst/>
          <a:rect l="0" t="0" r="0" b="0"/>
          <a:pathLst>
            <a:path>
              <a:moveTo>
                <a:pt x="2916770" y="2599959"/>
              </a:moveTo>
              <a:arcTo wR="1622250" hR="1622250" stAng="2223753" swAng="6352493"/>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6F6B45-7AF4-4736-BB40-D38CD8F83003}">
      <dsp:nvSpPr>
        <dsp:cNvPr id="0" name=""/>
        <dsp:cNvSpPr/>
      </dsp:nvSpPr>
      <dsp:spPr>
        <a:xfrm>
          <a:off x="949490" y="0"/>
          <a:ext cx="4911309" cy="4911309"/>
        </a:xfrm>
        <a:prstGeom prst="triangl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E9229A-D31F-4F6D-B30E-ECEFCFF2AE0F}">
      <dsp:nvSpPr>
        <dsp:cNvPr id="0" name=""/>
        <dsp:cNvSpPr/>
      </dsp:nvSpPr>
      <dsp:spPr>
        <a:xfrm>
          <a:off x="2636586" y="493768"/>
          <a:ext cx="4729467" cy="1162598"/>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Intellectual life</a:t>
          </a:r>
        </a:p>
        <a:p>
          <a:pPr marL="0" lvl="0" indent="0" algn="ctr" defTabSz="800100">
            <a:lnSpc>
              <a:spcPct val="90000"/>
            </a:lnSpc>
            <a:spcBef>
              <a:spcPct val="0"/>
            </a:spcBef>
            <a:spcAft>
              <a:spcPct val="35000"/>
            </a:spcAft>
            <a:buNone/>
          </a:pPr>
          <a:r>
            <a:rPr lang="en-US" sz="1800" kern="1200" dirty="0"/>
            <a:t>&gt; vegetative + sensitive + </a:t>
          </a:r>
          <a:r>
            <a:rPr lang="en-US" sz="1800" kern="1200"/>
            <a:t>intellectual functions</a:t>
          </a:r>
          <a:endParaRPr lang="en-US" sz="1800" kern="1200" dirty="0"/>
        </a:p>
        <a:p>
          <a:pPr marL="0" lvl="0" indent="0" algn="ctr" defTabSz="800100">
            <a:lnSpc>
              <a:spcPct val="90000"/>
            </a:lnSpc>
            <a:spcBef>
              <a:spcPct val="0"/>
            </a:spcBef>
            <a:spcAft>
              <a:spcPct val="35000"/>
            </a:spcAft>
            <a:buNone/>
          </a:pPr>
          <a:r>
            <a:rPr lang="en-US" sz="1800" b="1" kern="1200" dirty="0"/>
            <a:t>&gt; Human soul</a:t>
          </a:r>
        </a:p>
      </dsp:txBody>
      <dsp:txXfrm>
        <a:off x="2693339" y="550521"/>
        <a:ext cx="4615961" cy="1049092"/>
      </dsp:txXfrm>
    </dsp:sp>
    <dsp:sp modelId="{A2903422-6364-48DC-881D-35989A8139AE}">
      <dsp:nvSpPr>
        <dsp:cNvPr id="0" name=""/>
        <dsp:cNvSpPr/>
      </dsp:nvSpPr>
      <dsp:spPr>
        <a:xfrm>
          <a:off x="2604503" y="1801692"/>
          <a:ext cx="4793634" cy="1162598"/>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Sensitive life</a:t>
          </a:r>
        </a:p>
        <a:p>
          <a:pPr marL="0" lvl="0" indent="0" algn="ctr" defTabSz="800100">
            <a:lnSpc>
              <a:spcPct val="90000"/>
            </a:lnSpc>
            <a:spcBef>
              <a:spcPct val="0"/>
            </a:spcBef>
            <a:spcAft>
              <a:spcPct val="35000"/>
            </a:spcAft>
            <a:buNone/>
          </a:pPr>
          <a:r>
            <a:rPr lang="en-US" sz="1800" kern="1200" dirty="0"/>
            <a:t>&gt; Vegetative + </a:t>
          </a:r>
          <a:r>
            <a:rPr lang="en-US" sz="1800" kern="1200"/>
            <a:t>sensitive functions</a:t>
          </a:r>
          <a:endParaRPr lang="en-US" sz="1800" kern="1200" dirty="0"/>
        </a:p>
        <a:p>
          <a:pPr marL="0" lvl="0" indent="0" algn="ctr" defTabSz="800100">
            <a:lnSpc>
              <a:spcPct val="90000"/>
            </a:lnSpc>
            <a:spcBef>
              <a:spcPct val="0"/>
            </a:spcBef>
            <a:spcAft>
              <a:spcPct val="35000"/>
            </a:spcAft>
            <a:buNone/>
          </a:pPr>
          <a:r>
            <a:rPr lang="en-US" sz="1800" b="1" kern="1200" dirty="0"/>
            <a:t>&gt; Animal soul</a:t>
          </a:r>
        </a:p>
      </dsp:txBody>
      <dsp:txXfrm>
        <a:off x="2661256" y="1858445"/>
        <a:ext cx="4680128" cy="1049092"/>
      </dsp:txXfrm>
    </dsp:sp>
    <dsp:sp modelId="{68635AF2-D683-4F0D-89B2-7FFDA1FE543B}">
      <dsp:nvSpPr>
        <dsp:cNvPr id="0" name=""/>
        <dsp:cNvSpPr/>
      </dsp:nvSpPr>
      <dsp:spPr>
        <a:xfrm>
          <a:off x="2537942" y="3141048"/>
          <a:ext cx="4804232" cy="1162598"/>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endParaRPr lang="en-US" sz="1800" kern="1200" dirty="0"/>
        </a:p>
        <a:p>
          <a:pPr marL="0" lvl="0" indent="0" algn="ctr" defTabSz="800100">
            <a:lnSpc>
              <a:spcPct val="90000"/>
            </a:lnSpc>
            <a:spcBef>
              <a:spcPct val="0"/>
            </a:spcBef>
            <a:spcAft>
              <a:spcPct val="35000"/>
            </a:spcAft>
            <a:buNone/>
          </a:pPr>
          <a:r>
            <a:rPr lang="en-US" sz="1800" b="1" kern="1200" dirty="0"/>
            <a:t>Vegetative life</a:t>
          </a:r>
        </a:p>
        <a:p>
          <a:pPr marL="0" lvl="0" indent="0" algn="ctr" defTabSz="800100">
            <a:lnSpc>
              <a:spcPct val="90000"/>
            </a:lnSpc>
            <a:spcBef>
              <a:spcPct val="0"/>
            </a:spcBef>
            <a:spcAft>
              <a:spcPct val="35000"/>
            </a:spcAft>
            <a:buNone/>
          </a:pPr>
          <a:r>
            <a:rPr lang="en-US" sz="1800" kern="1200" dirty="0"/>
            <a:t>&gt; </a:t>
          </a:r>
          <a:r>
            <a:rPr lang="en-US" sz="1800" kern="1200"/>
            <a:t>Vegetative functions</a:t>
          </a:r>
          <a:endParaRPr lang="en-US" sz="1800" kern="1200" dirty="0"/>
        </a:p>
        <a:p>
          <a:pPr marL="0" lvl="0" indent="0" algn="ctr" defTabSz="800100">
            <a:lnSpc>
              <a:spcPct val="90000"/>
            </a:lnSpc>
            <a:spcBef>
              <a:spcPct val="0"/>
            </a:spcBef>
            <a:spcAft>
              <a:spcPct val="35000"/>
            </a:spcAft>
            <a:buNone/>
          </a:pPr>
          <a:r>
            <a:rPr lang="en-US" sz="1800" b="1" kern="1200" dirty="0"/>
            <a:t>&gt; Vegetative soul</a:t>
          </a:r>
        </a:p>
        <a:p>
          <a:pPr marL="0" lvl="0" indent="0" algn="ctr" defTabSz="800100">
            <a:lnSpc>
              <a:spcPct val="90000"/>
            </a:lnSpc>
            <a:spcBef>
              <a:spcPct val="0"/>
            </a:spcBef>
            <a:spcAft>
              <a:spcPct val="35000"/>
            </a:spcAft>
            <a:buNone/>
          </a:pPr>
          <a:endParaRPr lang="en-US" sz="1800" kern="1200" dirty="0"/>
        </a:p>
      </dsp:txBody>
      <dsp:txXfrm>
        <a:off x="2594695" y="3197801"/>
        <a:ext cx="4690726" cy="1049092"/>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8056"/>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7607" y="0"/>
            <a:ext cx="2889938" cy="498056"/>
          </a:xfrm>
          <a:prstGeom prst="rect">
            <a:avLst/>
          </a:prstGeom>
        </p:spPr>
        <p:txBody>
          <a:bodyPr vert="horz" lIns="91440" tIns="45720" rIns="91440" bIns="45720" rtlCol="0"/>
          <a:lstStyle>
            <a:lvl1pPr algn="r">
              <a:defRPr sz="1200"/>
            </a:lvl1pPr>
          </a:lstStyle>
          <a:p>
            <a:fld id="{440869C8-E4BD-4A41-83F7-95AE68CC0620}" type="datetimeFigureOut">
              <a:rPr lang="en-US" smtClean="0"/>
              <a:t>7/30/2023</a:t>
            </a:fld>
            <a:endParaRPr lang="en-US"/>
          </a:p>
        </p:txBody>
      </p:sp>
      <p:sp>
        <p:nvSpPr>
          <p:cNvPr id="4" name="Footer Placeholder 3"/>
          <p:cNvSpPr>
            <a:spLocks noGrp="1"/>
          </p:cNvSpPr>
          <p:nvPr>
            <p:ph type="ftr" sz="quarter" idx="2"/>
          </p:nvPr>
        </p:nvSpPr>
        <p:spPr>
          <a:xfrm>
            <a:off x="0" y="9428584"/>
            <a:ext cx="2889938" cy="49805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7607" y="9428584"/>
            <a:ext cx="2889938" cy="498055"/>
          </a:xfrm>
          <a:prstGeom prst="rect">
            <a:avLst/>
          </a:prstGeom>
        </p:spPr>
        <p:txBody>
          <a:bodyPr vert="horz" lIns="91440" tIns="45720" rIns="91440" bIns="45720" rtlCol="0" anchor="b"/>
          <a:lstStyle>
            <a:lvl1pPr algn="r">
              <a:defRPr sz="1200"/>
            </a:lvl1pPr>
          </a:lstStyle>
          <a:p>
            <a:fld id="{28F8066F-15AA-4434-BE32-2EB4F5AFE4C2}" type="slidenum">
              <a:rPr lang="en-US" smtClean="0"/>
              <a:t>‹#›</a:t>
            </a:fld>
            <a:endParaRPr lang="en-US"/>
          </a:p>
        </p:txBody>
      </p:sp>
    </p:spTree>
    <p:extLst>
      <p:ext uri="{BB962C8B-B14F-4D97-AF65-F5344CB8AC3E}">
        <p14:creationId xmlns:p14="http://schemas.microsoft.com/office/powerpoint/2010/main" val="211381167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14.png>
</file>

<file path=ppt/media/image15.jpeg>
</file>

<file path=ppt/media/image16.jpeg>
</file>

<file path=ppt/media/image17.jpg>
</file>

<file path=ppt/media/image18.jpeg>
</file>

<file path=ppt/media/image19.jpeg>
</file>

<file path=ppt/media/image2.png>
</file>

<file path=ppt/media/image20.jpeg>
</file>

<file path=ppt/media/image21.jpeg>
</file>

<file path=ppt/media/image22.png>
</file>

<file path=ppt/media/image23.jpeg>
</file>

<file path=ppt/media/image24.jpeg>
</file>

<file path=ppt/media/image25.jpeg>
</file>

<file path=ppt/media/image26.jpeg>
</file>

<file path=ppt/media/image3.png>
</file>

<file path=ppt/media/image4.png>
</file>

<file path=ppt/media/image5.png>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777607" y="0"/>
            <a:ext cx="2889938" cy="498056"/>
          </a:xfrm>
          <a:prstGeom prst="rect">
            <a:avLst/>
          </a:prstGeom>
        </p:spPr>
        <p:txBody>
          <a:bodyPr vert="horz" lIns="91440" tIns="45720" rIns="91440" bIns="45720" rtlCol="0"/>
          <a:lstStyle>
            <a:lvl1pPr algn="r">
              <a:defRPr sz="1200"/>
            </a:lvl1pPr>
          </a:lstStyle>
          <a:p>
            <a:fld id="{50CA9F39-288A-4FCD-A756-23789C49D379}" type="datetimeFigureOut">
              <a:rPr lang="en-GB" smtClean="0"/>
              <a:t>30/07/2023</a:t>
            </a:fld>
            <a:endParaRPr lang="en-GB"/>
          </a:p>
        </p:txBody>
      </p:sp>
      <p:sp>
        <p:nvSpPr>
          <p:cNvPr id="4" name="Slide Image Placeholder 3"/>
          <p:cNvSpPr>
            <a:spLocks noGrp="1" noRot="1" noChangeAspect="1"/>
          </p:cNvSpPr>
          <p:nvPr>
            <p:ph type="sldImg" idx="2"/>
          </p:nvPr>
        </p:nvSpPr>
        <p:spPr>
          <a:xfrm>
            <a:off x="1101725" y="1241425"/>
            <a:ext cx="4465638"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66909" y="4777194"/>
            <a:ext cx="5335270" cy="390861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28584"/>
            <a:ext cx="2889938" cy="49805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777607" y="9428584"/>
            <a:ext cx="2889938" cy="498055"/>
          </a:xfrm>
          <a:prstGeom prst="rect">
            <a:avLst/>
          </a:prstGeom>
        </p:spPr>
        <p:txBody>
          <a:bodyPr vert="horz" lIns="91440" tIns="45720" rIns="91440" bIns="45720" rtlCol="0" anchor="b"/>
          <a:lstStyle>
            <a:lvl1pPr algn="r">
              <a:defRPr sz="1200"/>
            </a:lvl1pPr>
          </a:lstStyle>
          <a:p>
            <a:fld id="{5D5F102B-F0F5-4483-B211-C7115EF02EA9}" type="slidenum">
              <a:rPr lang="en-GB" smtClean="0"/>
              <a:t>‹#›</a:t>
            </a:fld>
            <a:endParaRPr lang="en-GB"/>
          </a:p>
        </p:txBody>
      </p:sp>
    </p:spTree>
    <p:extLst>
      <p:ext uri="{BB962C8B-B14F-4D97-AF65-F5344CB8AC3E}">
        <p14:creationId xmlns:p14="http://schemas.microsoft.com/office/powerpoint/2010/main" val="3034680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Please check this notes pane for comments to some slides</a:t>
            </a:r>
          </a:p>
        </p:txBody>
      </p:sp>
      <p:sp>
        <p:nvSpPr>
          <p:cNvPr id="4" name="Slide Number Placeholder 3"/>
          <p:cNvSpPr>
            <a:spLocks noGrp="1"/>
          </p:cNvSpPr>
          <p:nvPr>
            <p:ph type="sldNum" sz="quarter" idx="5"/>
          </p:nvPr>
        </p:nvSpPr>
        <p:spPr/>
        <p:txBody>
          <a:bodyPr/>
          <a:lstStyle/>
          <a:p>
            <a:fld id="{5D5F102B-F0F5-4483-B211-C7115EF02EA9}" type="slidenum">
              <a:rPr lang="en-GB" smtClean="0"/>
              <a:t>1</a:t>
            </a:fld>
            <a:endParaRPr lang="en-GB"/>
          </a:p>
        </p:txBody>
      </p:sp>
    </p:spTree>
    <p:extLst>
      <p:ext uri="{BB962C8B-B14F-4D97-AF65-F5344CB8AC3E}">
        <p14:creationId xmlns:p14="http://schemas.microsoft.com/office/powerpoint/2010/main" val="24754652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Disunity= death</a:t>
            </a:r>
          </a:p>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10</a:t>
            </a:fld>
            <a:endParaRPr lang="en-GB"/>
          </a:p>
        </p:txBody>
      </p:sp>
    </p:spTree>
    <p:extLst>
      <p:ext uri="{BB962C8B-B14F-4D97-AF65-F5344CB8AC3E}">
        <p14:creationId xmlns:p14="http://schemas.microsoft.com/office/powerpoint/2010/main" val="32773627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Division is incompatible with the life of the same individual</a:t>
            </a:r>
          </a:p>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11</a:t>
            </a:fld>
            <a:endParaRPr lang="en-GB"/>
          </a:p>
        </p:txBody>
      </p:sp>
    </p:spTree>
    <p:extLst>
      <p:ext uri="{BB962C8B-B14F-4D97-AF65-F5344CB8AC3E}">
        <p14:creationId xmlns:p14="http://schemas.microsoft.com/office/powerpoint/2010/main" val="25181151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Division is incompatible with the life of the same individual</a:t>
            </a:r>
          </a:p>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12</a:t>
            </a:fld>
            <a:endParaRPr lang="en-GB"/>
          </a:p>
        </p:txBody>
      </p:sp>
    </p:spTree>
    <p:extLst>
      <p:ext uri="{BB962C8B-B14F-4D97-AF65-F5344CB8AC3E}">
        <p14:creationId xmlns:p14="http://schemas.microsoft.com/office/powerpoint/2010/main" val="31795496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Division is incompatible with the life of the same individual</a:t>
            </a:r>
          </a:p>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13</a:t>
            </a:fld>
            <a:endParaRPr lang="en-GB"/>
          </a:p>
        </p:txBody>
      </p:sp>
    </p:spTree>
    <p:extLst>
      <p:ext uri="{BB962C8B-B14F-4D97-AF65-F5344CB8AC3E}">
        <p14:creationId xmlns:p14="http://schemas.microsoft.com/office/powerpoint/2010/main" val="4509452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14</a:t>
            </a:fld>
            <a:endParaRPr lang="en-GB"/>
          </a:p>
        </p:txBody>
      </p:sp>
    </p:spTree>
    <p:extLst>
      <p:ext uri="{BB962C8B-B14F-4D97-AF65-F5344CB8AC3E}">
        <p14:creationId xmlns:p14="http://schemas.microsoft.com/office/powerpoint/2010/main" val="26260111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16</a:t>
            </a:fld>
            <a:endParaRPr lang="en-GB"/>
          </a:p>
        </p:txBody>
      </p:sp>
    </p:spTree>
    <p:extLst>
      <p:ext uri="{BB962C8B-B14F-4D97-AF65-F5344CB8AC3E}">
        <p14:creationId xmlns:p14="http://schemas.microsoft.com/office/powerpoint/2010/main" val="17727632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17</a:t>
            </a:fld>
            <a:endParaRPr lang="en-GB"/>
          </a:p>
        </p:txBody>
      </p:sp>
    </p:spTree>
    <p:extLst>
      <p:ext uri="{BB962C8B-B14F-4D97-AF65-F5344CB8AC3E}">
        <p14:creationId xmlns:p14="http://schemas.microsoft.com/office/powerpoint/2010/main" val="2071659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19</a:t>
            </a:fld>
            <a:endParaRPr lang="en-GB"/>
          </a:p>
        </p:txBody>
      </p:sp>
    </p:spTree>
    <p:extLst>
      <p:ext uri="{BB962C8B-B14F-4D97-AF65-F5344CB8AC3E}">
        <p14:creationId xmlns:p14="http://schemas.microsoft.com/office/powerpoint/2010/main" val="17128878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Obviously, living things carry out actions that impact other beings. The point we are making here is that all actions of a living being have an impact on the acting being first and foremost.</a:t>
            </a:r>
          </a:p>
          <a:p>
            <a:endParaRPr lang="en-US" dirty="0"/>
          </a:p>
          <a:p>
            <a:r>
              <a:rPr lang="en-US" dirty="0"/>
              <a:t>When a lion kills an antelope, it is obviously having an impact on the antelope called death. however, it is simultaneously having an impact on itself so that we say that the lion is a predator.</a:t>
            </a:r>
          </a:p>
          <a:p>
            <a:endParaRPr lang="en-US" dirty="0"/>
          </a:p>
          <a:p>
            <a:r>
              <a:rPr lang="en-US" dirty="0"/>
              <a:t>When a young man/woman watches porn in secret, that action will obviously have an impact on his/her relationships. However, the act simultaneously impacts him/herself so that we say s/he is a ….</a:t>
            </a:r>
          </a:p>
          <a:p>
            <a:endParaRPr lang="en-US" dirty="0"/>
          </a:p>
          <a:p>
            <a:r>
              <a:rPr lang="en-US" dirty="0"/>
              <a:t>Nonetheless, please recall that actions, and qualities that result from the repetition of actions are accidental forms of being. Therefore, unfortunately, an injured lion may start eating carcasses and fortunately, a person who watches porn can find other ways to feel secure/loved or channel their aggression.</a:t>
            </a:r>
          </a:p>
        </p:txBody>
      </p:sp>
      <p:sp>
        <p:nvSpPr>
          <p:cNvPr id="4" name="Slide Number Placeholder 3"/>
          <p:cNvSpPr>
            <a:spLocks noGrp="1"/>
          </p:cNvSpPr>
          <p:nvPr>
            <p:ph type="sldNum" sz="quarter" idx="5"/>
          </p:nvPr>
        </p:nvSpPr>
        <p:spPr/>
        <p:txBody>
          <a:bodyPr/>
          <a:lstStyle/>
          <a:p>
            <a:fld id="{5D5F102B-F0F5-4483-B211-C7115EF02EA9}" type="slidenum">
              <a:rPr lang="en-GB" smtClean="0"/>
              <a:t>21</a:t>
            </a:fld>
            <a:endParaRPr lang="en-GB"/>
          </a:p>
        </p:txBody>
      </p:sp>
    </p:spTree>
    <p:extLst>
      <p:ext uri="{BB962C8B-B14F-4D97-AF65-F5344CB8AC3E}">
        <p14:creationId xmlns:p14="http://schemas.microsoft.com/office/powerpoint/2010/main" val="35088432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22</a:t>
            </a:fld>
            <a:endParaRPr lang="en-GB"/>
          </a:p>
        </p:txBody>
      </p:sp>
    </p:spTree>
    <p:extLst>
      <p:ext uri="{BB962C8B-B14F-4D97-AF65-F5344CB8AC3E}">
        <p14:creationId xmlns:p14="http://schemas.microsoft.com/office/powerpoint/2010/main" val="1684635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2</a:t>
            </a:fld>
            <a:endParaRPr lang="en-GB"/>
          </a:p>
        </p:txBody>
      </p:sp>
    </p:spTree>
    <p:extLst>
      <p:ext uri="{BB962C8B-B14F-4D97-AF65-F5344CB8AC3E}">
        <p14:creationId xmlns:p14="http://schemas.microsoft.com/office/powerpoint/2010/main" val="1345891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23</a:t>
            </a:fld>
            <a:endParaRPr lang="en-GB"/>
          </a:p>
        </p:txBody>
      </p:sp>
    </p:spTree>
    <p:extLst>
      <p:ext uri="{BB962C8B-B14F-4D97-AF65-F5344CB8AC3E}">
        <p14:creationId xmlns:p14="http://schemas.microsoft.com/office/powerpoint/2010/main" val="849595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endParaRPr lang="en-US" dirty="0"/>
          </a:p>
        </p:txBody>
      </p:sp>
      <p:sp>
        <p:nvSpPr>
          <p:cNvPr id="4" name="Slide Number Placeholder 3"/>
          <p:cNvSpPr>
            <a:spLocks noGrp="1"/>
          </p:cNvSpPr>
          <p:nvPr>
            <p:ph type="sldNum" sz="quarter" idx="5"/>
          </p:nvPr>
        </p:nvSpPr>
        <p:spPr/>
        <p:txBody>
          <a:bodyPr/>
          <a:lstStyle/>
          <a:p>
            <a:fld id="{147B6A24-D903-4DB9-9D82-162F49B12965}" type="slidenum">
              <a:rPr lang="en-GB" smtClean="0"/>
              <a:t>24</a:t>
            </a:fld>
            <a:endParaRPr lang="en-GB"/>
          </a:p>
        </p:txBody>
      </p:sp>
    </p:spTree>
    <p:extLst>
      <p:ext uri="{BB962C8B-B14F-4D97-AF65-F5344CB8AC3E}">
        <p14:creationId xmlns:p14="http://schemas.microsoft.com/office/powerpoint/2010/main" val="20827088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1A1A1B-8F08-4198-B987-15AE6D92FF6B}" type="slidenum">
              <a:rPr lang="en-US" smtClean="0"/>
              <a:t>30</a:t>
            </a:fld>
            <a:endParaRPr lang="en-US"/>
          </a:p>
        </p:txBody>
      </p:sp>
    </p:spTree>
    <p:extLst>
      <p:ext uri="{BB962C8B-B14F-4D97-AF65-F5344CB8AC3E}">
        <p14:creationId xmlns:p14="http://schemas.microsoft.com/office/powerpoint/2010/main" val="18569680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31</a:t>
            </a:fld>
            <a:endParaRPr lang="en-GB"/>
          </a:p>
        </p:txBody>
      </p:sp>
    </p:spTree>
    <p:extLst>
      <p:ext uri="{BB962C8B-B14F-4D97-AF65-F5344CB8AC3E}">
        <p14:creationId xmlns:p14="http://schemas.microsoft.com/office/powerpoint/2010/main" val="39931266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endParaRPr lang="en-US" dirty="0"/>
          </a:p>
        </p:txBody>
      </p:sp>
      <p:sp>
        <p:nvSpPr>
          <p:cNvPr id="4" name="Slide Number Placeholder 3"/>
          <p:cNvSpPr>
            <a:spLocks noGrp="1"/>
          </p:cNvSpPr>
          <p:nvPr>
            <p:ph type="sldNum" sz="quarter" idx="5"/>
          </p:nvPr>
        </p:nvSpPr>
        <p:spPr/>
        <p:txBody>
          <a:bodyPr/>
          <a:lstStyle/>
          <a:p>
            <a:fld id="{147B6A24-D903-4DB9-9D82-162F49B12965}" type="slidenum">
              <a:rPr lang="en-GB" smtClean="0"/>
              <a:t>32</a:t>
            </a:fld>
            <a:endParaRPr lang="en-GB"/>
          </a:p>
        </p:txBody>
      </p:sp>
    </p:spTree>
    <p:extLst>
      <p:ext uri="{BB962C8B-B14F-4D97-AF65-F5344CB8AC3E}">
        <p14:creationId xmlns:p14="http://schemas.microsoft.com/office/powerpoint/2010/main" val="2926424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33</a:t>
            </a:fld>
            <a:endParaRPr lang="en-GB"/>
          </a:p>
        </p:txBody>
      </p:sp>
    </p:spTree>
    <p:extLst>
      <p:ext uri="{BB962C8B-B14F-4D97-AF65-F5344CB8AC3E}">
        <p14:creationId xmlns:p14="http://schemas.microsoft.com/office/powerpoint/2010/main" val="2762631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34</a:t>
            </a:fld>
            <a:endParaRPr lang="en-GB"/>
          </a:p>
        </p:txBody>
      </p:sp>
    </p:spTree>
    <p:extLst>
      <p:ext uri="{BB962C8B-B14F-4D97-AF65-F5344CB8AC3E}">
        <p14:creationId xmlns:p14="http://schemas.microsoft.com/office/powerpoint/2010/main" val="22941181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35</a:t>
            </a:fld>
            <a:endParaRPr lang="en-GB"/>
          </a:p>
        </p:txBody>
      </p:sp>
    </p:spTree>
    <p:extLst>
      <p:ext uri="{BB962C8B-B14F-4D97-AF65-F5344CB8AC3E}">
        <p14:creationId xmlns:p14="http://schemas.microsoft.com/office/powerpoint/2010/main" val="27488087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endParaRPr lang="en-US" dirty="0"/>
          </a:p>
        </p:txBody>
      </p:sp>
      <p:sp>
        <p:nvSpPr>
          <p:cNvPr id="4" name="Slide Number Placeholder 3"/>
          <p:cNvSpPr>
            <a:spLocks noGrp="1"/>
          </p:cNvSpPr>
          <p:nvPr>
            <p:ph type="sldNum" sz="quarter" idx="5"/>
          </p:nvPr>
        </p:nvSpPr>
        <p:spPr/>
        <p:txBody>
          <a:bodyPr/>
          <a:lstStyle/>
          <a:p>
            <a:fld id="{147B6A24-D903-4DB9-9D82-162F49B12965}" type="slidenum">
              <a:rPr lang="en-GB" smtClean="0"/>
              <a:t>36</a:t>
            </a:fld>
            <a:endParaRPr lang="en-GB"/>
          </a:p>
        </p:txBody>
      </p:sp>
    </p:spTree>
    <p:extLst>
      <p:ext uri="{BB962C8B-B14F-4D97-AF65-F5344CB8AC3E}">
        <p14:creationId xmlns:p14="http://schemas.microsoft.com/office/powerpoint/2010/main" val="2926424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F1A1A1B-8F08-4198-B987-15AE6D92FF6B}" type="slidenum">
              <a:rPr lang="en-US" smtClean="0"/>
              <a:t>38</a:t>
            </a:fld>
            <a:endParaRPr lang="en-US"/>
          </a:p>
        </p:txBody>
      </p:sp>
    </p:spTree>
    <p:extLst>
      <p:ext uri="{BB962C8B-B14F-4D97-AF65-F5344CB8AC3E}">
        <p14:creationId xmlns:p14="http://schemas.microsoft.com/office/powerpoint/2010/main" val="3662998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Man is a living corporeal being hence we shall look at some basic philosophical concepts regarding life</a:t>
            </a:r>
          </a:p>
        </p:txBody>
      </p:sp>
      <p:sp>
        <p:nvSpPr>
          <p:cNvPr id="4" name="Slide Number Placeholder 3"/>
          <p:cNvSpPr>
            <a:spLocks noGrp="1"/>
          </p:cNvSpPr>
          <p:nvPr>
            <p:ph type="sldNum" sz="quarter" idx="5"/>
          </p:nvPr>
        </p:nvSpPr>
        <p:spPr/>
        <p:txBody>
          <a:bodyPr/>
          <a:lstStyle/>
          <a:p>
            <a:fld id="{5D5F102B-F0F5-4483-B211-C7115EF02EA9}" type="slidenum">
              <a:rPr lang="en-GB" smtClean="0"/>
              <a:t>3</a:t>
            </a:fld>
            <a:endParaRPr lang="en-GB"/>
          </a:p>
        </p:txBody>
      </p:sp>
    </p:spTree>
    <p:extLst>
      <p:ext uri="{BB962C8B-B14F-4D97-AF65-F5344CB8AC3E}">
        <p14:creationId xmlns:p14="http://schemas.microsoft.com/office/powerpoint/2010/main" val="31450257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F1A1A1B-8F08-4198-B987-15AE6D92FF6B}" type="slidenum">
              <a:rPr lang="en-US" smtClean="0"/>
              <a:t>39</a:t>
            </a:fld>
            <a:endParaRPr lang="en-US"/>
          </a:p>
        </p:txBody>
      </p:sp>
    </p:spTree>
    <p:extLst>
      <p:ext uri="{BB962C8B-B14F-4D97-AF65-F5344CB8AC3E}">
        <p14:creationId xmlns:p14="http://schemas.microsoft.com/office/powerpoint/2010/main" val="9462481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F1A1A1B-8F08-4198-B987-15AE6D92FF6B}" type="slidenum">
              <a:rPr lang="en-US" smtClean="0"/>
              <a:t>40</a:t>
            </a:fld>
            <a:endParaRPr lang="en-US"/>
          </a:p>
        </p:txBody>
      </p:sp>
    </p:spTree>
    <p:extLst>
      <p:ext uri="{BB962C8B-B14F-4D97-AF65-F5344CB8AC3E}">
        <p14:creationId xmlns:p14="http://schemas.microsoft.com/office/powerpoint/2010/main" val="5215785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Though your smart phone is not a living being, it can serve as an analogy for the unity between body and soul in living things.</a:t>
            </a:r>
          </a:p>
          <a:p>
            <a:endParaRPr lang="en-US" dirty="0"/>
          </a:p>
          <a:p>
            <a:r>
              <a:rPr lang="en-US" dirty="0"/>
              <a:t>What are the components of a working phone?</a:t>
            </a:r>
          </a:p>
          <a:p>
            <a:r>
              <a:rPr lang="en-US" dirty="0"/>
              <a:t>&gt;Hardware and software make up a working phone&gt; body and soul make up a living being</a:t>
            </a:r>
          </a:p>
          <a:p>
            <a:endParaRPr lang="en-US" dirty="0"/>
          </a:p>
          <a:p>
            <a:r>
              <a:rPr lang="en-US" dirty="0"/>
              <a:t>The programs in your phone “</a:t>
            </a:r>
            <a:r>
              <a:rPr lang="en-US" i="1" dirty="0"/>
              <a:t>give</a:t>
            </a:r>
            <a:r>
              <a:rPr lang="en-US" dirty="0"/>
              <a:t> </a:t>
            </a:r>
            <a:r>
              <a:rPr lang="en-US" i="1" dirty="0"/>
              <a:t>life” </a:t>
            </a:r>
            <a:r>
              <a:rPr lang="en-US" i="0" dirty="0"/>
              <a:t>to</a:t>
            </a:r>
            <a:r>
              <a:rPr lang="en-US" i="1" dirty="0"/>
              <a:t> </a:t>
            </a:r>
            <a:r>
              <a:rPr lang="en-US" i="0" dirty="0"/>
              <a:t>your</a:t>
            </a:r>
            <a:r>
              <a:rPr lang="en-US" i="1" dirty="0"/>
              <a:t> </a:t>
            </a:r>
            <a:r>
              <a:rPr lang="en-US" i="0" dirty="0"/>
              <a:t>phone’s hardware</a:t>
            </a:r>
            <a:r>
              <a:rPr lang="en-US" i="1" dirty="0"/>
              <a:t>&gt;</a:t>
            </a:r>
            <a:r>
              <a:rPr lang="en-US" dirty="0"/>
              <a:t> because of its software, your phone </a:t>
            </a:r>
            <a:r>
              <a:rPr lang="en-US" u="sng" dirty="0"/>
              <a:t>functions</a:t>
            </a:r>
            <a:r>
              <a:rPr lang="en-US" dirty="0"/>
              <a:t> or does things.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i="0" dirty="0"/>
              <a:t>soul give life to</a:t>
            </a:r>
            <a:r>
              <a:rPr lang="en-US" i="1" dirty="0"/>
              <a:t> </a:t>
            </a:r>
            <a:r>
              <a:rPr lang="en-US" i="0" dirty="0"/>
              <a:t>your</a:t>
            </a:r>
            <a:r>
              <a:rPr lang="en-US" i="1" dirty="0"/>
              <a:t> </a:t>
            </a:r>
            <a:r>
              <a:rPr lang="en-US" i="0" dirty="0"/>
              <a:t>body</a:t>
            </a:r>
            <a:r>
              <a:rPr lang="en-US" i="1" dirty="0"/>
              <a:t>&gt;</a:t>
            </a:r>
            <a:r>
              <a:rPr lang="en-US" dirty="0"/>
              <a:t> because of the soul, you </a:t>
            </a:r>
            <a:r>
              <a:rPr lang="en-US" u="sng" dirty="0"/>
              <a:t>function</a:t>
            </a:r>
            <a:r>
              <a:rPr lang="en-US" dirty="0"/>
              <a:t> or do things</a:t>
            </a:r>
          </a:p>
        </p:txBody>
      </p:sp>
      <p:sp>
        <p:nvSpPr>
          <p:cNvPr id="4" name="Slide Number Placeholder 3"/>
          <p:cNvSpPr>
            <a:spLocks noGrp="1"/>
          </p:cNvSpPr>
          <p:nvPr>
            <p:ph type="sldNum" sz="quarter" idx="5"/>
          </p:nvPr>
        </p:nvSpPr>
        <p:spPr/>
        <p:txBody>
          <a:bodyPr/>
          <a:lstStyle/>
          <a:p>
            <a:fld id="{9F1A1A1B-8F08-4198-B987-15AE6D92FF6B}" type="slidenum">
              <a:rPr lang="en-US" smtClean="0"/>
              <a:t>41</a:t>
            </a:fld>
            <a:endParaRPr lang="en-US"/>
          </a:p>
        </p:txBody>
      </p:sp>
    </p:spTree>
    <p:extLst>
      <p:ext uri="{BB962C8B-B14F-4D97-AF65-F5344CB8AC3E}">
        <p14:creationId xmlns:p14="http://schemas.microsoft.com/office/powerpoint/2010/main" val="221747704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*****FYI*****</a:t>
            </a:r>
          </a:p>
          <a:p>
            <a:r>
              <a:rPr lang="en-US" b="1" dirty="0"/>
              <a:t>Know what this is? </a:t>
            </a:r>
          </a:p>
          <a:p>
            <a:r>
              <a:rPr lang="en-US" dirty="0"/>
              <a:t>&gt;The blackberry was the best high-end phone in the market in the year 2000 (just before you were born)</a:t>
            </a:r>
          </a:p>
          <a:p>
            <a:r>
              <a:rPr lang="en-US" dirty="0"/>
              <a:t>&gt;&gt; All the who-is-who used to flash out their blackberries for all to see (just like some iPhone users today ;-))</a:t>
            </a:r>
          </a:p>
          <a:p>
            <a:endParaRPr lang="en-US" dirty="0"/>
          </a:p>
          <a:p>
            <a:r>
              <a:rPr lang="en-US" dirty="0"/>
              <a:t>The first iPhone was released in 2007 and soon took over the high-end phone market</a:t>
            </a:r>
          </a:p>
          <a:p>
            <a:endParaRPr lang="en-US" dirty="0"/>
          </a:p>
          <a:p>
            <a:r>
              <a:rPr lang="en-US" dirty="0"/>
              <a:t>Why did the blackberry fail?</a:t>
            </a:r>
          </a:p>
          <a:p>
            <a:r>
              <a:rPr lang="en-US" dirty="0"/>
              <a:t>&gt;Failure to </a:t>
            </a:r>
            <a:r>
              <a:rPr lang="en-US" u="sng" dirty="0"/>
              <a:t>upgrade</a:t>
            </a:r>
            <a:r>
              <a:rPr lang="en-US" dirty="0"/>
              <a:t> its OS and look (software and hardware).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&gt; It supported limited apps</a:t>
            </a:r>
          </a:p>
          <a:p>
            <a:endParaRPr lang="en-US" dirty="0"/>
          </a:p>
          <a:p>
            <a:r>
              <a:rPr lang="en-US" b="1" dirty="0"/>
              <a:t>The soul of a living thing determines the scope of its powers/functions/activities</a:t>
            </a:r>
          </a:p>
          <a:p>
            <a:pPr marL="171450" indent="-171450">
              <a:buFont typeface="Wingdings" panose="05000000000000000000" pitchFamily="2" charset="2"/>
              <a:buChar char="Ø"/>
            </a:pPr>
            <a:r>
              <a:rPr lang="en-US" dirty="0"/>
              <a:t>A plant cannot carry out sensitive functions e.g., to see or to feel fear because its life-giving principle (its vegetative soul) is not rich enough to support those functions. It would need a being with a level of life higher than itself to </a:t>
            </a:r>
            <a:r>
              <a:rPr lang="en-US" i="1" u="sng" dirty="0"/>
              <a:t>upgrade</a:t>
            </a:r>
            <a:r>
              <a:rPr lang="en-US" dirty="0"/>
              <a:t> it to the animal level of life.</a:t>
            </a:r>
          </a:p>
          <a:p>
            <a:pPr marL="171450" indent="-171450">
              <a:buFont typeface="Wingdings" panose="05000000000000000000" pitchFamily="2" charset="2"/>
              <a:buChar char="Ø"/>
            </a:pPr>
            <a:r>
              <a:rPr lang="en-US" dirty="0"/>
              <a:t>Similarly, an animal cannot carry out intellectual functions e.g., write code, or marry you because its life-giving principle (its animal soul) is not rich enough to support those functions. It would need another being with a level of life higher than itself to </a:t>
            </a:r>
            <a:r>
              <a:rPr lang="en-US" i="1" u="sng" dirty="0"/>
              <a:t>upgrade</a:t>
            </a:r>
            <a:r>
              <a:rPr lang="en-US" dirty="0"/>
              <a:t> it to the human level of life.</a:t>
            </a:r>
          </a:p>
        </p:txBody>
      </p:sp>
      <p:sp>
        <p:nvSpPr>
          <p:cNvPr id="4" name="Slide Number Placeholder 3"/>
          <p:cNvSpPr>
            <a:spLocks noGrp="1"/>
          </p:cNvSpPr>
          <p:nvPr>
            <p:ph type="sldNum" sz="quarter" idx="5"/>
          </p:nvPr>
        </p:nvSpPr>
        <p:spPr/>
        <p:txBody>
          <a:bodyPr/>
          <a:lstStyle/>
          <a:p>
            <a:fld id="{9F1A1A1B-8F08-4198-B987-15AE6D92FF6B}" type="slidenum">
              <a:rPr lang="en-US" smtClean="0"/>
              <a:t>42</a:t>
            </a:fld>
            <a:endParaRPr lang="en-US"/>
          </a:p>
        </p:txBody>
      </p:sp>
    </p:spTree>
    <p:extLst>
      <p:ext uri="{BB962C8B-B14F-4D97-AF65-F5344CB8AC3E}">
        <p14:creationId xmlns:p14="http://schemas.microsoft.com/office/powerpoint/2010/main" val="26788895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richer/more intense the soul of a living thing, the higher the functions it performs/the greater its powers.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higher the OS and version of apps, the higher the functions a phone performs</a:t>
            </a:r>
          </a:p>
          <a:p>
            <a:endParaRPr lang="en-US" dirty="0"/>
          </a:p>
        </p:txBody>
      </p:sp>
      <p:sp>
        <p:nvSpPr>
          <p:cNvPr id="4" name="Slide Number Placeholder 3"/>
          <p:cNvSpPr>
            <a:spLocks noGrp="1"/>
          </p:cNvSpPr>
          <p:nvPr>
            <p:ph type="sldNum" sz="quarter" idx="5"/>
          </p:nvPr>
        </p:nvSpPr>
        <p:spPr/>
        <p:txBody>
          <a:bodyPr/>
          <a:lstStyle/>
          <a:p>
            <a:fld id="{9F1A1A1B-8F08-4198-B987-15AE6D92FF6B}" type="slidenum">
              <a:rPr lang="en-US" smtClean="0"/>
              <a:t>43</a:t>
            </a:fld>
            <a:endParaRPr lang="en-US"/>
          </a:p>
        </p:txBody>
      </p:sp>
    </p:spTree>
    <p:extLst>
      <p:ext uri="{BB962C8B-B14F-4D97-AF65-F5344CB8AC3E}">
        <p14:creationId xmlns:p14="http://schemas.microsoft.com/office/powerpoint/2010/main" val="18569680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Where there is smoke there is fire</a:t>
            </a:r>
          </a:p>
          <a:p>
            <a:endParaRPr lang="en-US" dirty="0"/>
          </a:p>
          <a:p>
            <a:r>
              <a:rPr lang="en-US" dirty="0"/>
              <a:t>When you see smoke, you understand that it is being caused by a fire even if you cannot see the fire.</a:t>
            </a:r>
          </a:p>
          <a:p>
            <a:endParaRPr lang="en-US" dirty="0"/>
          </a:p>
          <a:p>
            <a:r>
              <a:rPr lang="en-US" dirty="0"/>
              <a:t>You may not see the code in your phone, but you know it is the cause of the activity of your phone.</a:t>
            </a:r>
          </a:p>
          <a:p>
            <a:endParaRPr lang="en-US" dirty="0"/>
          </a:p>
          <a:p>
            <a:r>
              <a:rPr lang="en-US" dirty="0"/>
              <a:t>Likewise, we understand that there must be a cause for the distinction between living and non-living beings. That cause is what we call soul in philosophy. The soul is the ultimate cause of the activities/functions of living beings.</a:t>
            </a:r>
          </a:p>
          <a:p>
            <a:endParaRPr lang="en-US" dirty="0"/>
          </a:p>
          <a:p>
            <a:r>
              <a:rPr lang="en-US" dirty="0"/>
              <a:t>While the activity of a living being can be investigated using the scientific method, its soul is inaccessible to the method as it is a metaphysical reality.</a:t>
            </a:r>
          </a:p>
        </p:txBody>
      </p:sp>
      <p:sp>
        <p:nvSpPr>
          <p:cNvPr id="4" name="Slide Number Placeholder 3"/>
          <p:cNvSpPr>
            <a:spLocks noGrp="1"/>
          </p:cNvSpPr>
          <p:nvPr>
            <p:ph type="sldNum" sz="quarter" idx="5"/>
          </p:nvPr>
        </p:nvSpPr>
        <p:spPr/>
        <p:txBody>
          <a:bodyPr/>
          <a:lstStyle/>
          <a:p>
            <a:fld id="{9F1A1A1B-8F08-4198-B987-15AE6D92FF6B}" type="slidenum">
              <a:rPr lang="en-US" smtClean="0"/>
              <a:t>44</a:t>
            </a:fld>
            <a:endParaRPr lang="en-US"/>
          </a:p>
        </p:txBody>
      </p:sp>
    </p:spTree>
    <p:extLst>
      <p:ext uri="{BB962C8B-B14F-4D97-AF65-F5344CB8AC3E}">
        <p14:creationId xmlns:p14="http://schemas.microsoft.com/office/powerpoint/2010/main" val="23322734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F1A1A1B-8F08-4198-B987-15AE6D92FF6B}" type="slidenum">
              <a:rPr lang="en-US" smtClean="0"/>
              <a:t>45</a:t>
            </a:fld>
            <a:endParaRPr lang="en-US"/>
          </a:p>
        </p:txBody>
      </p:sp>
    </p:spTree>
    <p:extLst>
      <p:ext uri="{BB962C8B-B14F-4D97-AF65-F5344CB8AC3E}">
        <p14:creationId xmlns:p14="http://schemas.microsoft.com/office/powerpoint/2010/main" val="31149716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the soul is simple and incorporeal, it cannot be split. Splitting is a </a:t>
            </a:r>
            <a:r>
              <a:rPr lang="en-US" i="1" dirty="0"/>
              <a:t>thing</a:t>
            </a:r>
            <a:r>
              <a:rPr lang="en-US" dirty="0"/>
              <a:t> of matter so to speak.</a:t>
            </a:r>
          </a:p>
        </p:txBody>
      </p:sp>
      <p:sp>
        <p:nvSpPr>
          <p:cNvPr id="4" name="Slide Number Placeholder 3"/>
          <p:cNvSpPr>
            <a:spLocks noGrp="1"/>
          </p:cNvSpPr>
          <p:nvPr>
            <p:ph type="sldNum" sz="quarter" idx="5"/>
          </p:nvPr>
        </p:nvSpPr>
        <p:spPr/>
        <p:txBody>
          <a:bodyPr/>
          <a:lstStyle/>
          <a:p>
            <a:fld id="{9F1A1A1B-8F08-4198-B987-15AE6D92FF6B}" type="slidenum">
              <a:rPr lang="en-US" smtClean="0"/>
              <a:t>46</a:t>
            </a:fld>
            <a:endParaRPr lang="en-US"/>
          </a:p>
        </p:txBody>
      </p:sp>
    </p:spTree>
    <p:extLst>
      <p:ext uri="{BB962C8B-B14F-4D97-AF65-F5344CB8AC3E}">
        <p14:creationId xmlns:p14="http://schemas.microsoft.com/office/powerpoint/2010/main" val="1622057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1A1A1B-8F08-4198-B987-15AE6D92FF6B}" type="slidenum">
              <a:rPr lang="en-US" smtClean="0"/>
              <a:t>47</a:t>
            </a:fld>
            <a:endParaRPr lang="en-US"/>
          </a:p>
        </p:txBody>
      </p:sp>
    </p:spTree>
    <p:extLst>
      <p:ext uri="{BB962C8B-B14F-4D97-AF65-F5344CB8AC3E}">
        <p14:creationId xmlns:p14="http://schemas.microsoft.com/office/powerpoint/2010/main" val="29479054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the </a:t>
            </a:r>
            <a:r>
              <a:rPr lang="en-US"/>
              <a:t>e-learning platform</a:t>
            </a:r>
          </a:p>
        </p:txBody>
      </p:sp>
      <p:sp>
        <p:nvSpPr>
          <p:cNvPr id="4" name="Slide Number Placeholder 3"/>
          <p:cNvSpPr>
            <a:spLocks noGrp="1"/>
          </p:cNvSpPr>
          <p:nvPr>
            <p:ph type="sldNum" sz="quarter" idx="5"/>
          </p:nvPr>
        </p:nvSpPr>
        <p:spPr/>
        <p:txBody>
          <a:bodyPr/>
          <a:lstStyle/>
          <a:p>
            <a:fld id="{5D5F102B-F0F5-4483-B211-C7115EF02EA9}" type="slidenum">
              <a:rPr lang="en-GB" smtClean="0"/>
              <a:t>48</a:t>
            </a:fld>
            <a:endParaRPr lang="en-GB"/>
          </a:p>
        </p:txBody>
      </p:sp>
    </p:spTree>
    <p:extLst>
      <p:ext uri="{BB962C8B-B14F-4D97-AF65-F5344CB8AC3E}">
        <p14:creationId xmlns:p14="http://schemas.microsoft.com/office/powerpoint/2010/main" val="1312543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r>
              <a:rPr lang="en-US" dirty="0"/>
              <a:t>At the beginning you may find readings in PA difficult because you are not familiar with philosophical concepts. </a:t>
            </a:r>
          </a:p>
        </p:txBody>
      </p:sp>
      <p:sp>
        <p:nvSpPr>
          <p:cNvPr id="4" name="Slide Number Placeholder 3"/>
          <p:cNvSpPr>
            <a:spLocks noGrp="1"/>
          </p:cNvSpPr>
          <p:nvPr>
            <p:ph type="sldNum" sz="quarter" idx="5"/>
          </p:nvPr>
        </p:nvSpPr>
        <p:spPr/>
        <p:txBody>
          <a:bodyPr/>
          <a:lstStyle/>
          <a:p>
            <a:fld id="{147B6A24-D903-4DB9-9D82-162F49B12965}" type="slidenum">
              <a:rPr lang="en-GB" smtClean="0"/>
              <a:t>4</a:t>
            </a:fld>
            <a:endParaRPr lang="en-GB"/>
          </a:p>
        </p:txBody>
      </p:sp>
    </p:spTree>
    <p:extLst>
      <p:ext uri="{BB962C8B-B14F-4D97-AF65-F5344CB8AC3E}">
        <p14:creationId xmlns:p14="http://schemas.microsoft.com/office/powerpoint/2010/main" val="16028704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49</a:t>
            </a:fld>
            <a:endParaRPr lang="en-GB"/>
          </a:p>
        </p:txBody>
      </p:sp>
    </p:spTree>
    <p:extLst>
      <p:ext uri="{BB962C8B-B14F-4D97-AF65-F5344CB8AC3E}">
        <p14:creationId xmlns:p14="http://schemas.microsoft.com/office/powerpoint/2010/main" val="11499084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a:t>
            </a:r>
          </a:p>
        </p:txBody>
      </p:sp>
      <p:sp>
        <p:nvSpPr>
          <p:cNvPr id="4" name="Slide Number Placeholder 3"/>
          <p:cNvSpPr>
            <a:spLocks noGrp="1"/>
          </p:cNvSpPr>
          <p:nvPr>
            <p:ph type="sldNum" sz="quarter" idx="5"/>
          </p:nvPr>
        </p:nvSpPr>
        <p:spPr/>
        <p:txBody>
          <a:bodyPr/>
          <a:lstStyle/>
          <a:p>
            <a:fld id="{147B6A24-D903-4DB9-9D82-162F49B12965}" type="slidenum">
              <a:rPr lang="en-GB" smtClean="0"/>
              <a:t>50</a:t>
            </a:fld>
            <a:endParaRPr lang="en-GB"/>
          </a:p>
        </p:txBody>
      </p:sp>
    </p:spTree>
    <p:extLst>
      <p:ext uri="{BB962C8B-B14F-4D97-AF65-F5344CB8AC3E}">
        <p14:creationId xmlns:p14="http://schemas.microsoft.com/office/powerpoint/2010/main" val="33019318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concepts that we shall discuss apply to all corporeal life</a:t>
            </a:r>
          </a:p>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5</a:t>
            </a:fld>
            <a:endParaRPr lang="en-GB"/>
          </a:p>
        </p:txBody>
      </p:sp>
    </p:spTree>
    <p:extLst>
      <p:ext uri="{BB962C8B-B14F-4D97-AF65-F5344CB8AC3E}">
        <p14:creationId xmlns:p14="http://schemas.microsoft.com/office/powerpoint/2010/main" val="754416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6</a:t>
            </a:fld>
            <a:endParaRPr lang="en-GB"/>
          </a:p>
        </p:txBody>
      </p:sp>
    </p:spTree>
    <p:extLst>
      <p:ext uri="{BB962C8B-B14F-4D97-AF65-F5344CB8AC3E}">
        <p14:creationId xmlns:p14="http://schemas.microsoft.com/office/powerpoint/2010/main" val="704220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perspective of the biological sciences…</a:t>
            </a:r>
          </a:p>
        </p:txBody>
      </p:sp>
      <p:sp>
        <p:nvSpPr>
          <p:cNvPr id="4" name="Slide Number Placeholder 3"/>
          <p:cNvSpPr>
            <a:spLocks noGrp="1"/>
          </p:cNvSpPr>
          <p:nvPr>
            <p:ph type="sldNum" sz="quarter" idx="5"/>
          </p:nvPr>
        </p:nvSpPr>
        <p:spPr/>
        <p:txBody>
          <a:bodyPr/>
          <a:lstStyle/>
          <a:p>
            <a:fld id="{5D5F102B-F0F5-4483-B211-C7115EF02EA9}" type="slidenum">
              <a:rPr lang="en-GB" smtClean="0"/>
              <a:t>7</a:t>
            </a:fld>
            <a:endParaRPr lang="en-GB"/>
          </a:p>
        </p:txBody>
      </p:sp>
    </p:spTree>
    <p:extLst>
      <p:ext uri="{BB962C8B-B14F-4D97-AF65-F5344CB8AC3E}">
        <p14:creationId xmlns:p14="http://schemas.microsoft.com/office/powerpoint/2010/main" val="24243937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a philosophical perspective…</a:t>
            </a:r>
          </a:p>
        </p:txBody>
      </p:sp>
      <p:sp>
        <p:nvSpPr>
          <p:cNvPr id="4" name="Slide Number Placeholder 3"/>
          <p:cNvSpPr>
            <a:spLocks noGrp="1"/>
          </p:cNvSpPr>
          <p:nvPr>
            <p:ph type="sldNum" sz="quarter" idx="5"/>
          </p:nvPr>
        </p:nvSpPr>
        <p:spPr/>
        <p:txBody>
          <a:bodyPr/>
          <a:lstStyle/>
          <a:p>
            <a:fld id="{5D5F102B-F0F5-4483-B211-C7115EF02EA9}" type="slidenum">
              <a:rPr lang="en-GB" smtClean="0"/>
              <a:t>8</a:t>
            </a:fld>
            <a:endParaRPr lang="en-GB"/>
          </a:p>
        </p:txBody>
      </p:sp>
    </p:spTree>
    <p:extLst>
      <p:ext uri="{BB962C8B-B14F-4D97-AF65-F5344CB8AC3E}">
        <p14:creationId xmlns:p14="http://schemas.microsoft.com/office/powerpoint/2010/main" val="1658515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5F102B-F0F5-4483-B211-C7115EF02EA9}" type="slidenum">
              <a:rPr lang="en-GB" smtClean="0"/>
              <a:t>9</a:t>
            </a:fld>
            <a:endParaRPr lang="en-GB"/>
          </a:p>
        </p:txBody>
      </p:sp>
    </p:spTree>
    <p:extLst>
      <p:ext uri="{BB962C8B-B14F-4D97-AF65-F5344CB8AC3E}">
        <p14:creationId xmlns:p14="http://schemas.microsoft.com/office/powerpoint/2010/main" val="12037171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bg-57.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30499" cy="6858000"/>
          </a:xfrm>
          <a:prstGeom prst="rect">
            <a:avLst/>
          </a:prstGeom>
        </p:spPr>
      </p:pic>
      <p:sp>
        <p:nvSpPr>
          <p:cNvPr id="2" name="Title 1"/>
          <p:cNvSpPr>
            <a:spLocks noGrp="1"/>
          </p:cNvSpPr>
          <p:nvPr>
            <p:ph type="title" hasCustomPrompt="1"/>
          </p:nvPr>
        </p:nvSpPr>
        <p:spPr>
          <a:xfrm>
            <a:off x="1063466" y="547195"/>
            <a:ext cx="5389604" cy="787847"/>
          </a:xfrm>
        </p:spPr>
        <p:txBody>
          <a:bodyPr>
            <a:noAutofit/>
          </a:bodyPr>
          <a:lstStyle>
            <a:lvl1pPr algn="l">
              <a:defRPr sz="3600" b="0" i="0">
                <a:solidFill>
                  <a:srgbClr val="18376A"/>
                </a:solidFill>
                <a:latin typeface="Frutiger LT Std 55 Roman"/>
                <a:cs typeface="Frutiger LT Std 55 Roman"/>
              </a:defRPr>
            </a:lvl1pPr>
          </a:lstStyle>
          <a:p>
            <a:r>
              <a:rPr lang="en-US" dirty="0"/>
              <a:t>Click to edit title</a:t>
            </a:r>
          </a:p>
        </p:txBody>
      </p:sp>
      <p:sp>
        <p:nvSpPr>
          <p:cNvPr id="3" name="Content Placeholder 2"/>
          <p:cNvSpPr>
            <a:spLocks noGrp="1"/>
          </p:cNvSpPr>
          <p:nvPr>
            <p:ph idx="1"/>
          </p:nvPr>
        </p:nvSpPr>
        <p:spPr>
          <a:xfrm>
            <a:off x="1063466" y="1600200"/>
            <a:ext cx="7623334" cy="4911309"/>
          </a:xfrm>
        </p:spPr>
        <p:txBody>
          <a:bodyPr/>
          <a:lstStyle>
            <a:lvl1pPr>
              <a:defRPr sz="2400" b="0" i="0">
                <a:latin typeface="Frutiger LT Std 45 Light"/>
                <a:cs typeface="Frutiger LT Std 45 Light"/>
              </a:defRPr>
            </a:lvl1pPr>
            <a:lvl2pPr>
              <a:defRPr sz="2000" b="0" i="0">
                <a:latin typeface="Frutiger LT Std 45 Light"/>
                <a:cs typeface="Frutiger LT Std 45 Light"/>
              </a:defRPr>
            </a:lvl2pPr>
            <a:lvl3pPr>
              <a:defRPr sz="1800" b="0" i="0">
                <a:latin typeface="Frutiger LT Std 45 Light"/>
                <a:cs typeface="Frutiger LT Std 45 Light"/>
              </a:defRPr>
            </a:lvl3pPr>
            <a:lvl4pPr>
              <a:defRPr sz="1600" b="0" i="0">
                <a:latin typeface="Frutiger LT Std 45 Light"/>
                <a:cs typeface="Frutiger LT Std 45 Light"/>
              </a:defRPr>
            </a:lvl4pPr>
            <a:lvl5pPr>
              <a:defRPr sz="1600" b="0" i="0">
                <a:latin typeface="Frutiger LT Std 45 Light"/>
                <a:cs typeface="Frutiger LT Std 45 Ligh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descr="University Logo-01.png"/>
          <p:cNvPicPr>
            <a:picLocks noChangeAspect="1"/>
          </p:cNvPicPr>
          <p:nvPr userDrawn="1"/>
        </p:nvPicPr>
        <p:blipFill rotWithShape="1">
          <a:blip r:embed="rId3" cstate="print">
            <a:extLst>
              <a:ext uri="{28A0092B-C50C-407E-A947-70E740481C1C}">
                <a14:useLocalDpi xmlns:a14="http://schemas.microsoft.com/office/drawing/2010/main" val="0"/>
              </a:ext>
            </a:extLst>
          </a:blip>
          <a:srcRect l="15321" t="29152" r="15018" b="33275"/>
          <a:stretch/>
        </p:blipFill>
        <p:spPr>
          <a:xfrm>
            <a:off x="6712486" y="274638"/>
            <a:ext cx="2257655" cy="860989"/>
          </a:xfrm>
          <a:prstGeom prst="rect">
            <a:avLst/>
          </a:prstGeom>
        </p:spPr>
      </p:pic>
    </p:spTree>
    <p:extLst>
      <p:ext uri="{BB962C8B-B14F-4D97-AF65-F5344CB8AC3E}">
        <p14:creationId xmlns:p14="http://schemas.microsoft.com/office/powerpoint/2010/main" val="34023856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DC200C-FF32-6547-A111-FE1A990ABEF1}" type="datetimeFigureOut">
              <a:rPr lang="en-US" smtClean="0"/>
              <a:t>7/30/2023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649B1A-91C3-E64F-B506-477AB9378A63}" type="slidenum">
              <a:rPr lang="en-US" smtClean="0"/>
              <a:t>‹#›</a:t>
            </a:fld>
            <a:endParaRPr lang="en-US"/>
          </a:p>
        </p:txBody>
      </p:sp>
    </p:spTree>
    <p:extLst>
      <p:ext uri="{BB962C8B-B14F-4D97-AF65-F5344CB8AC3E}">
        <p14:creationId xmlns:p14="http://schemas.microsoft.com/office/powerpoint/2010/main" val="3495317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DC200C-FF32-6547-A111-FE1A990ABEF1}" type="datetimeFigureOut">
              <a:rPr lang="en-US" smtClean="0"/>
              <a:t>7/30/2023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49B1A-91C3-E64F-B506-477AB9378A63}" type="slidenum">
              <a:rPr lang="en-US" smtClean="0"/>
              <a:t>‹#›</a:t>
            </a:fld>
            <a:endParaRPr lang="en-US"/>
          </a:p>
        </p:txBody>
      </p:sp>
    </p:spTree>
    <p:extLst>
      <p:ext uri="{BB962C8B-B14F-4D97-AF65-F5344CB8AC3E}">
        <p14:creationId xmlns:p14="http://schemas.microsoft.com/office/powerpoint/2010/main" val="19895714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DC200C-FF32-6547-A111-FE1A990ABEF1}" type="datetimeFigureOut">
              <a:rPr lang="en-US" smtClean="0"/>
              <a:t>7/30/2023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49B1A-91C3-E64F-B506-477AB9378A63}" type="slidenum">
              <a:rPr lang="en-US" smtClean="0"/>
              <a:t>‹#›</a:t>
            </a:fld>
            <a:endParaRPr lang="en-US"/>
          </a:p>
        </p:txBody>
      </p:sp>
    </p:spTree>
    <p:extLst>
      <p:ext uri="{BB962C8B-B14F-4D97-AF65-F5344CB8AC3E}">
        <p14:creationId xmlns:p14="http://schemas.microsoft.com/office/powerpoint/2010/main" val="28368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DC200C-FF32-6547-A111-FE1A990ABEF1}" type="datetimeFigureOut">
              <a:rPr lang="en-US" smtClean="0"/>
              <a:t>7/30/2023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649B1A-91C3-E64F-B506-477AB9378A63}" type="slidenum">
              <a:rPr lang="en-US" smtClean="0"/>
              <a:t>‹#›</a:t>
            </a:fld>
            <a:endParaRPr lang="en-US"/>
          </a:p>
        </p:txBody>
      </p:sp>
    </p:spTree>
    <p:extLst>
      <p:ext uri="{BB962C8B-B14F-4D97-AF65-F5344CB8AC3E}">
        <p14:creationId xmlns:p14="http://schemas.microsoft.com/office/powerpoint/2010/main" val="23665134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EDC200C-FF32-6547-A111-FE1A990ABEF1}" type="datetimeFigureOut">
              <a:rPr lang="en-US" smtClean="0"/>
              <a:t>7/30/2023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49B1A-91C3-E64F-B506-477AB9378A63}" type="slidenum">
              <a:rPr lang="en-US" smtClean="0"/>
              <a:t>‹#›</a:t>
            </a:fld>
            <a:endParaRPr lang="en-US"/>
          </a:p>
        </p:txBody>
      </p:sp>
    </p:spTree>
    <p:extLst>
      <p:ext uri="{BB962C8B-B14F-4D97-AF65-F5344CB8AC3E}">
        <p14:creationId xmlns:p14="http://schemas.microsoft.com/office/powerpoint/2010/main" val="1268004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bg-57.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30499" cy="6858000"/>
          </a:xfrm>
          <a:prstGeom prst="rect">
            <a:avLst/>
          </a:prstGeom>
        </p:spPr>
      </p:pic>
      <p:sp>
        <p:nvSpPr>
          <p:cNvPr id="2" name="Title 1"/>
          <p:cNvSpPr>
            <a:spLocks noGrp="1"/>
          </p:cNvSpPr>
          <p:nvPr>
            <p:ph type="title" hasCustomPrompt="1"/>
          </p:nvPr>
        </p:nvSpPr>
        <p:spPr>
          <a:xfrm>
            <a:off x="1063466" y="547195"/>
            <a:ext cx="5389604" cy="787847"/>
          </a:xfrm>
        </p:spPr>
        <p:txBody>
          <a:bodyPr>
            <a:noAutofit/>
          </a:bodyPr>
          <a:lstStyle>
            <a:lvl1pPr algn="l">
              <a:defRPr sz="3600" b="0" i="0">
                <a:solidFill>
                  <a:srgbClr val="18376A"/>
                </a:solidFill>
                <a:latin typeface="Frutiger LT Std 55 Roman"/>
                <a:cs typeface="Frutiger LT Std 55 Roman"/>
              </a:defRPr>
            </a:lvl1pPr>
          </a:lstStyle>
          <a:p>
            <a:r>
              <a:rPr lang="en-US" dirty="0"/>
              <a:t>Click to edit title</a:t>
            </a:r>
          </a:p>
        </p:txBody>
      </p:sp>
      <p:sp>
        <p:nvSpPr>
          <p:cNvPr id="3" name="Content Placeholder 2"/>
          <p:cNvSpPr>
            <a:spLocks noGrp="1"/>
          </p:cNvSpPr>
          <p:nvPr>
            <p:ph idx="1"/>
          </p:nvPr>
        </p:nvSpPr>
        <p:spPr>
          <a:xfrm>
            <a:off x="1063466" y="1600200"/>
            <a:ext cx="7623334" cy="4911309"/>
          </a:xfrm>
        </p:spPr>
        <p:txBody>
          <a:bodyPr/>
          <a:lstStyle>
            <a:lvl1pPr>
              <a:defRPr sz="2400" b="0" i="0">
                <a:latin typeface="Frutiger LT Std 45 Light"/>
                <a:cs typeface="Frutiger LT Std 45 Light"/>
              </a:defRPr>
            </a:lvl1pPr>
            <a:lvl2pPr>
              <a:defRPr sz="2000" b="0" i="0">
                <a:latin typeface="Frutiger LT Std 45 Light"/>
                <a:cs typeface="Frutiger LT Std 45 Light"/>
              </a:defRPr>
            </a:lvl2pPr>
            <a:lvl3pPr>
              <a:defRPr sz="1800" b="0" i="0">
                <a:latin typeface="Frutiger LT Std 45 Light"/>
                <a:cs typeface="Frutiger LT Std 45 Light"/>
              </a:defRPr>
            </a:lvl3pPr>
            <a:lvl4pPr>
              <a:defRPr sz="1600" b="0" i="0">
                <a:latin typeface="Frutiger LT Std 45 Light"/>
                <a:cs typeface="Frutiger LT Std 45 Light"/>
              </a:defRPr>
            </a:lvl4pPr>
            <a:lvl5pPr>
              <a:defRPr sz="1600" b="0" i="0">
                <a:latin typeface="Frutiger LT Std 45 Light"/>
                <a:cs typeface="Frutiger LT Std 45 Ligh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descr="University Logo-01.png"/>
          <p:cNvPicPr>
            <a:picLocks noChangeAspect="1"/>
          </p:cNvPicPr>
          <p:nvPr userDrawn="1"/>
        </p:nvPicPr>
        <p:blipFill rotWithShape="1">
          <a:blip r:embed="rId3">
            <a:extLst>
              <a:ext uri="{28A0092B-C50C-407E-A947-70E740481C1C}">
                <a14:useLocalDpi xmlns:a14="http://schemas.microsoft.com/office/drawing/2010/main" val="0"/>
              </a:ext>
            </a:extLst>
          </a:blip>
          <a:srcRect l="15321" t="29152" r="15018" b="33275"/>
          <a:stretch/>
        </p:blipFill>
        <p:spPr>
          <a:xfrm>
            <a:off x="6712486" y="274638"/>
            <a:ext cx="2257655" cy="860989"/>
          </a:xfrm>
          <a:prstGeom prst="rect">
            <a:avLst/>
          </a:prstGeom>
        </p:spPr>
      </p:pic>
    </p:spTree>
    <p:extLst>
      <p:ext uri="{BB962C8B-B14F-4D97-AF65-F5344CB8AC3E}">
        <p14:creationId xmlns:p14="http://schemas.microsoft.com/office/powerpoint/2010/main" val="34023856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EDC200C-FF32-6547-A111-FE1A990ABEF1}" type="datetimeFigureOut">
              <a:rPr lang="en-US" smtClean="0"/>
              <a:t>7/30/2023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49B1A-91C3-E64F-B506-477AB9378A63}" type="slidenum">
              <a:rPr lang="en-US" smtClean="0"/>
              <a:t>‹#›</a:t>
            </a:fld>
            <a:endParaRPr lang="en-US"/>
          </a:p>
        </p:txBody>
      </p:sp>
    </p:spTree>
    <p:extLst>
      <p:ext uri="{BB962C8B-B14F-4D97-AF65-F5344CB8AC3E}">
        <p14:creationId xmlns:p14="http://schemas.microsoft.com/office/powerpoint/2010/main" val="3782258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8" name="Picture 7" descr="bg-57.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30499" cy="6858000"/>
          </a:xfrm>
          <a:prstGeom prst="rect">
            <a:avLst/>
          </a:prstGeom>
        </p:spPr>
      </p:pic>
      <p:sp>
        <p:nvSpPr>
          <p:cNvPr id="3" name="Content Placeholder 2"/>
          <p:cNvSpPr>
            <a:spLocks noGrp="1"/>
          </p:cNvSpPr>
          <p:nvPr>
            <p:ph sz="half" idx="1"/>
          </p:nvPr>
        </p:nvSpPr>
        <p:spPr>
          <a:xfrm>
            <a:off x="997800" y="1782762"/>
            <a:ext cx="3628373" cy="4525963"/>
          </a:xfrm>
        </p:spPr>
        <p:txBody>
          <a:bodyPr/>
          <a:lstStyle>
            <a:lvl1pPr>
              <a:defRPr sz="2800" b="0" i="0">
                <a:latin typeface="Frutiger LT Std 45 Light"/>
                <a:cs typeface="Frutiger LT Std 45 Light"/>
              </a:defRPr>
            </a:lvl1pPr>
            <a:lvl2pPr>
              <a:defRPr sz="2400" b="0" i="0">
                <a:latin typeface="Frutiger LT Std 45 Light"/>
                <a:cs typeface="Frutiger LT Std 45 Light"/>
              </a:defRPr>
            </a:lvl2pPr>
            <a:lvl3pPr>
              <a:defRPr sz="2000" b="0" i="0">
                <a:latin typeface="Frutiger LT Std 45 Light"/>
                <a:cs typeface="Frutiger LT Std 45 Light"/>
              </a:defRPr>
            </a:lvl3pPr>
            <a:lvl4pPr>
              <a:defRPr sz="1800" b="0" i="0">
                <a:latin typeface="Frutiger LT Std 45 Light"/>
                <a:cs typeface="Frutiger LT Std 45 Light"/>
              </a:defRPr>
            </a:lvl4pPr>
            <a:lvl5pPr>
              <a:defRPr sz="1800" b="0" i="0">
                <a:latin typeface="Frutiger LT Std 45 Light"/>
                <a:cs typeface="Frutiger LT Std 45 Light"/>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08380" y="1782762"/>
            <a:ext cx="3627237" cy="4525963"/>
          </a:xfrm>
        </p:spPr>
        <p:txBody>
          <a:bodyPr/>
          <a:lstStyle>
            <a:lvl1pPr>
              <a:defRPr sz="2800" b="0" i="0">
                <a:latin typeface="Frutiger LT Std 45 Light"/>
                <a:cs typeface="Frutiger LT Std 45 Light"/>
              </a:defRPr>
            </a:lvl1pPr>
            <a:lvl2pPr>
              <a:defRPr sz="2400" b="0" i="0">
                <a:latin typeface="Frutiger LT Std 45 Light"/>
                <a:cs typeface="Frutiger LT Std 45 Light"/>
              </a:defRPr>
            </a:lvl2pPr>
            <a:lvl3pPr>
              <a:defRPr sz="2000" b="0" i="0">
                <a:latin typeface="Frutiger LT Std 45 Light"/>
                <a:cs typeface="Frutiger LT Std 45 Light"/>
              </a:defRPr>
            </a:lvl3pPr>
            <a:lvl4pPr>
              <a:defRPr sz="1800" b="0" i="0">
                <a:latin typeface="Frutiger LT Std 45 Light"/>
                <a:cs typeface="Frutiger LT Std 45 Light"/>
              </a:defRPr>
            </a:lvl4pPr>
            <a:lvl5pPr>
              <a:defRPr sz="1800" b="0" i="0">
                <a:latin typeface="Frutiger LT Std 45 Light"/>
                <a:cs typeface="Frutiger LT Std 45 Light"/>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p:cNvSpPr>
            <a:spLocks noGrp="1"/>
          </p:cNvSpPr>
          <p:nvPr>
            <p:ph type="title" hasCustomPrompt="1"/>
          </p:nvPr>
        </p:nvSpPr>
        <p:spPr>
          <a:xfrm>
            <a:off x="1063466" y="718550"/>
            <a:ext cx="4399249" cy="787847"/>
          </a:xfrm>
        </p:spPr>
        <p:txBody>
          <a:bodyPr>
            <a:noAutofit/>
          </a:bodyPr>
          <a:lstStyle>
            <a:lvl1pPr algn="l">
              <a:defRPr sz="3600" b="0" i="0">
                <a:solidFill>
                  <a:srgbClr val="18376A"/>
                </a:solidFill>
                <a:latin typeface="Frutiger LT Std 55 Roman"/>
                <a:cs typeface="Frutiger LT Std 55 Roman"/>
              </a:defRPr>
            </a:lvl1pPr>
          </a:lstStyle>
          <a:p>
            <a:r>
              <a:rPr lang="en-US" dirty="0"/>
              <a:t>Click to edit title</a:t>
            </a:r>
          </a:p>
        </p:txBody>
      </p:sp>
      <p:pic>
        <p:nvPicPr>
          <p:cNvPr id="10" name="Picture 9" descr="University Logo-01.png"/>
          <p:cNvPicPr>
            <a:picLocks noChangeAspect="1"/>
          </p:cNvPicPr>
          <p:nvPr userDrawn="1"/>
        </p:nvPicPr>
        <p:blipFill rotWithShape="1">
          <a:blip r:embed="rId3">
            <a:extLst>
              <a:ext uri="{28A0092B-C50C-407E-A947-70E740481C1C}">
                <a14:useLocalDpi xmlns:a14="http://schemas.microsoft.com/office/drawing/2010/main" val="0"/>
              </a:ext>
            </a:extLst>
          </a:blip>
          <a:srcRect l="15321" t="29152" r="15018" b="33275"/>
          <a:stretch/>
        </p:blipFill>
        <p:spPr>
          <a:xfrm>
            <a:off x="6712486" y="274638"/>
            <a:ext cx="2257655" cy="860989"/>
          </a:xfrm>
          <a:prstGeom prst="rect">
            <a:avLst/>
          </a:prstGeom>
        </p:spPr>
      </p:pic>
    </p:spTree>
    <p:extLst>
      <p:ext uri="{BB962C8B-B14F-4D97-AF65-F5344CB8AC3E}">
        <p14:creationId xmlns:p14="http://schemas.microsoft.com/office/powerpoint/2010/main" val="9569730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1" name="Picture 10" descr="bg-57.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30499" cy="6858000"/>
          </a:xfrm>
          <a:prstGeom prst="rect">
            <a:avLst/>
          </a:prstGeom>
        </p:spPr>
      </p:pic>
      <p:sp>
        <p:nvSpPr>
          <p:cNvPr id="3" name="Text Placeholder 2"/>
          <p:cNvSpPr>
            <a:spLocks noGrp="1"/>
          </p:cNvSpPr>
          <p:nvPr>
            <p:ph type="body" idx="1"/>
          </p:nvPr>
        </p:nvSpPr>
        <p:spPr>
          <a:xfrm>
            <a:off x="871967" y="1535113"/>
            <a:ext cx="3774363" cy="639762"/>
          </a:xfrm>
        </p:spPr>
        <p:txBody>
          <a:bodyPr anchor="b">
            <a:normAutofit/>
          </a:bodyPr>
          <a:lstStyle>
            <a:lvl1pPr marL="0" indent="0">
              <a:buNone/>
              <a:defRPr sz="2000" b="0" i="0">
                <a:latin typeface="Frutiger LT Std 45 Light"/>
                <a:cs typeface="Frutiger LT Std 45 Ligh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71967" y="2174875"/>
            <a:ext cx="3774363" cy="3951288"/>
          </a:xfrm>
        </p:spPr>
        <p:txBody>
          <a:bodyPr/>
          <a:lstStyle>
            <a:lvl1pPr>
              <a:defRPr sz="2400" b="0" i="0">
                <a:latin typeface="Frutiger LT Std 45 Light"/>
                <a:cs typeface="Frutiger LT Std 45 Light"/>
              </a:defRPr>
            </a:lvl1pPr>
            <a:lvl2pPr>
              <a:defRPr sz="2000" b="0" i="0">
                <a:latin typeface="Frutiger LT Std 45 Light"/>
                <a:cs typeface="Frutiger LT Std 45 Light"/>
              </a:defRPr>
            </a:lvl2pPr>
            <a:lvl3pPr>
              <a:defRPr sz="1800" b="0" i="0">
                <a:latin typeface="Frutiger LT Std 45 Light"/>
                <a:cs typeface="Frutiger LT Std 45 Light"/>
              </a:defRPr>
            </a:lvl3pPr>
            <a:lvl4pPr>
              <a:defRPr sz="1600" b="0" i="0">
                <a:latin typeface="Frutiger LT Std 45 Light"/>
                <a:cs typeface="Frutiger LT Std 45 Light"/>
              </a:defRPr>
            </a:lvl4pPr>
            <a:lvl5pPr>
              <a:defRPr sz="1600" b="0" i="0">
                <a:latin typeface="Frutiger LT Std 45 Light"/>
                <a:cs typeface="Frutiger LT Std 45 Light"/>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57986" y="1535113"/>
            <a:ext cx="3828814" cy="639762"/>
          </a:xfrm>
        </p:spPr>
        <p:txBody>
          <a:bodyPr anchor="b">
            <a:normAutofit/>
          </a:bodyPr>
          <a:lstStyle>
            <a:lvl1pPr marL="0" indent="0">
              <a:buNone/>
              <a:defRPr sz="2000" b="0" i="0">
                <a:latin typeface="Frutiger LT Std 45 Light"/>
                <a:cs typeface="Frutiger LT Std 45 Ligh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857986" y="2174875"/>
            <a:ext cx="3828814" cy="3951288"/>
          </a:xfrm>
        </p:spPr>
        <p:txBody>
          <a:bodyPr/>
          <a:lstStyle>
            <a:lvl1pPr>
              <a:defRPr sz="2400" b="0" i="0">
                <a:latin typeface="Frutiger LT Std 45 Light"/>
                <a:cs typeface="Frutiger LT Std 45 Light"/>
              </a:defRPr>
            </a:lvl1pPr>
            <a:lvl2pPr>
              <a:defRPr sz="2000" b="0" i="0">
                <a:latin typeface="Frutiger LT Std 45 Light"/>
                <a:cs typeface="Frutiger LT Std 45 Light"/>
              </a:defRPr>
            </a:lvl2pPr>
            <a:lvl3pPr>
              <a:defRPr sz="1800" b="0" i="0">
                <a:latin typeface="Frutiger LT Std 45 Light"/>
                <a:cs typeface="Frutiger LT Std 45 Light"/>
              </a:defRPr>
            </a:lvl3pPr>
            <a:lvl4pPr>
              <a:defRPr sz="1600" b="0" i="0">
                <a:latin typeface="Frutiger LT Std 45 Light"/>
                <a:cs typeface="Frutiger LT Std 45 Light"/>
              </a:defRPr>
            </a:lvl4pPr>
            <a:lvl5pPr>
              <a:defRPr sz="1600" b="0" i="0">
                <a:latin typeface="Frutiger LT Std 45 Light"/>
                <a:cs typeface="Frutiger LT Std 45 Light"/>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0" name="Picture 9" descr="University Logo-01.png"/>
          <p:cNvPicPr>
            <a:picLocks noChangeAspect="1"/>
          </p:cNvPicPr>
          <p:nvPr userDrawn="1"/>
        </p:nvPicPr>
        <p:blipFill rotWithShape="1">
          <a:blip r:embed="rId3">
            <a:extLst>
              <a:ext uri="{28A0092B-C50C-407E-A947-70E740481C1C}">
                <a14:useLocalDpi xmlns:a14="http://schemas.microsoft.com/office/drawing/2010/main" val="0"/>
              </a:ext>
            </a:extLst>
          </a:blip>
          <a:srcRect l="15321" t="29152" r="15018" b="33275"/>
          <a:stretch/>
        </p:blipFill>
        <p:spPr>
          <a:xfrm>
            <a:off x="6712486" y="274638"/>
            <a:ext cx="2257655" cy="860989"/>
          </a:xfrm>
          <a:prstGeom prst="rect">
            <a:avLst/>
          </a:prstGeom>
        </p:spPr>
      </p:pic>
      <p:sp>
        <p:nvSpPr>
          <p:cNvPr id="12" name="Title 1"/>
          <p:cNvSpPr>
            <a:spLocks noGrp="1"/>
          </p:cNvSpPr>
          <p:nvPr>
            <p:ph type="title" hasCustomPrompt="1"/>
          </p:nvPr>
        </p:nvSpPr>
        <p:spPr>
          <a:xfrm>
            <a:off x="871968" y="577434"/>
            <a:ext cx="4399249" cy="787847"/>
          </a:xfrm>
        </p:spPr>
        <p:txBody>
          <a:bodyPr>
            <a:noAutofit/>
          </a:bodyPr>
          <a:lstStyle>
            <a:lvl1pPr algn="l">
              <a:defRPr sz="3600" b="0" i="0">
                <a:solidFill>
                  <a:srgbClr val="18376A"/>
                </a:solidFill>
                <a:latin typeface="Frutiger LT Std 55 Roman"/>
                <a:cs typeface="Frutiger LT Std 55 Roman"/>
              </a:defRPr>
            </a:lvl1pPr>
          </a:lstStyle>
          <a:p>
            <a:r>
              <a:rPr lang="en-US" dirty="0"/>
              <a:t>Click to edit title</a:t>
            </a:r>
          </a:p>
        </p:txBody>
      </p:sp>
    </p:spTree>
    <p:extLst>
      <p:ext uri="{BB962C8B-B14F-4D97-AF65-F5344CB8AC3E}">
        <p14:creationId xmlns:p14="http://schemas.microsoft.com/office/powerpoint/2010/main" val="271366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10" name="Picture 9" descr="bg-57-57.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501" y="0"/>
            <a:ext cx="9130499" cy="6858000"/>
          </a:xfrm>
          <a:prstGeom prst="rect">
            <a:avLst/>
          </a:prstGeom>
        </p:spPr>
      </p:pic>
      <p:sp>
        <p:nvSpPr>
          <p:cNvPr id="7" name="Title 1"/>
          <p:cNvSpPr txBox="1">
            <a:spLocks/>
          </p:cNvSpPr>
          <p:nvPr userDrawn="1"/>
        </p:nvSpPr>
        <p:spPr>
          <a:xfrm>
            <a:off x="2403948" y="2764736"/>
            <a:ext cx="4399249" cy="787847"/>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rgbClr val="18376A"/>
                </a:solidFill>
                <a:latin typeface="Frutiger LT Std 55 Roman"/>
                <a:ea typeface="+mj-ea"/>
                <a:cs typeface="Frutiger LT Std 55 Roman"/>
              </a:defRPr>
            </a:lvl1pPr>
          </a:lstStyle>
          <a:p>
            <a:pPr algn="ctr"/>
            <a:r>
              <a:rPr lang="en-US" sz="4000" dirty="0">
                <a:solidFill>
                  <a:schemeClr val="bg1"/>
                </a:solidFill>
              </a:rPr>
              <a:t>Click to edit title</a:t>
            </a:r>
          </a:p>
        </p:txBody>
      </p:sp>
      <p:pic>
        <p:nvPicPr>
          <p:cNvPr id="11" name="Picture 10" descr="logo white-58.png"/>
          <p:cNvPicPr>
            <a:picLocks noChangeAspect="1"/>
          </p:cNvPicPr>
          <p:nvPr userDrawn="1"/>
        </p:nvPicPr>
        <p:blipFill rotWithShape="1">
          <a:blip r:embed="rId3">
            <a:extLst>
              <a:ext uri="{28A0092B-C50C-407E-A947-70E740481C1C}">
                <a14:useLocalDpi xmlns:a14="http://schemas.microsoft.com/office/drawing/2010/main" val="0"/>
              </a:ext>
            </a:extLst>
          </a:blip>
          <a:srcRect l="6850" t="13639" b="15603"/>
          <a:stretch/>
        </p:blipFill>
        <p:spPr>
          <a:xfrm>
            <a:off x="6672173" y="224970"/>
            <a:ext cx="2388678" cy="825661"/>
          </a:xfrm>
          <a:prstGeom prst="rect">
            <a:avLst/>
          </a:prstGeom>
        </p:spPr>
      </p:pic>
    </p:spTree>
    <p:extLst>
      <p:ext uri="{BB962C8B-B14F-4D97-AF65-F5344CB8AC3E}">
        <p14:creationId xmlns:p14="http://schemas.microsoft.com/office/powerpoint/2010/main" val="3884184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DC200C-FF32-6547-A111-FE1A990ABEF1}" type="datetimeFigureOut">
              <a:rPr lang="en-US" smtClean="0"/>
              <a:t>7/30/2023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649B1A-91C3-E64F-B506-477AB9378A63}" type="slidenum">
              <a:rPr lang="en-US" smtClean="0"/>
              <a:t>‹#›</a:t>
            </a:fld>
            <a:endParaRPr lang="en-US"/>
          </a:p>
        </p:txBody>
      </p:sp>
    </p:spTree>
    <p:extLst>
      <p:ext uri="{BB962C8B-B14F-4D97-AF65-F5344CB8AC3E}">
        <p14:creationId xmlns:p14="http://schemas.microsoft.com/office/powerpoint/2010/main" val="2366513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DC200C-FF32-6547-A111-FE1A990ABEF1}" type="datetimeFigureOut">
              <a:rPr lang="en-US" smtClean="0"/>
              <a:t>7/30/2023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649B1A-91C3-E64F-B506-477AB9378A63}" type="slidenum">
              <a:rPr lang="en-US" smtClean="0"/>
              <a:t>‹#›</a:t>
            </a:fld>
            <a:endParaRPr lang="en-US"/>
          </a:p>
        </p:txBody>
      </p:sp>
    </p:spTree>
    <p:extLst>
      <p:ext uri="{BB962C8B-B14F-4D97-AF65-F5344CB8AC3E}">
        <p14:creationId xmlns:p14="http://schemas.microsoft.com/office/powerpoint/2010/main" val="3493679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DC200C-FF32-6547-A111-FE1A990ABEF1}" type="datetimeFigureOut">
              <a:rPr lang="en-US" smtClean="0"/>
              <a:t>7/30/2023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649B1A-91C3-E64F-B506-477AB9378A63}" type="slidenum">
              <a:rPr lang="en-US" smtClean="0"/>
              <a:t>‹#›</a:t>
            </a:fld>
            <a:endParaRPr lang="en-US"/>
          </a:p>
        </p:txBody>
      </p:sp>
    </p:spTree>
    <p:extLst>
      <p:ext uri="{BB962C8B-B14F-4D97-AF65-F5344CB8AC3E}">
        <p14:creationId xmlns:p14="http://schemas.microsoft.com/office/powerpoint/2010/main" val="4047809760"/>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71" r:id="rId3"/>
    <p:sldLayoutId id="2147483674" r:id="rId4"/>
    <p:sldLayoutId id="2147483652" r:id="rId5"/>
    <p:sldLayoutId id="214748367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DC200C-FF32-6547-A111-FE1A990ABEF1}" type="datetimeFigureOut">
              <a:rPr lang="en-US" smtClean="0"/>
              <a:t>7/30/2023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649B1A-91C3-E64F-B506-477AB9378A63}" type="slidenum">
              <a:rPr lang="en-US" smtClean="0"/>
              <a:t>‹#›</a:t>
            </a:fld>
            <a:endParaRPr lang="en-US"/>
          </a:p>
        </p:txBody>
      </p:sp>
    </p:spTree>
    <p:extLst>
      <p:ext uri="{BB962C8B-B14F-4D97-AF65-F5344CB8AC3E}">
        <p14:creationId xmlns:p14="http://schemas.microsoft.com/office/powerpoint/2010/main" val="4047809760"/>
      </p:ext>
    </p:extLst>
  </p:cSld>
  <p:clrMap bg1="lt1" tx1="dk1" bg2="lt2" tx2="dk2" accent1="accent1" accent2="accent2" accent3="accent3" accent4="accent4" accent5="accent5" accent6="accent6" hlink="hlink" folHlink="folHlink"/>
  <p:sldLayoutIdLst>
    <p:sldLayoutId id="2147483672"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4.xml"/><Relationship Id="rId1" Type="http://schemas.openxmlformats.org/officeDocument/2006/relationships/themeOverride" Target="../theme/themeOverride2.xml"/><Relationship Id="rId4" Type="http://schemas.openxmlformats.org/officeDocument/2006/relationships/image" Target="../media/image9.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hemeOverride" Target="../theme/themeOverride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hemeOverride" Target="../theme/themeOverride1.xml"/><Relationship Id="rId4" Type="http://schemas.openxmlformats.org/officeDocument/2006/relationships/image" Target="../media/image9.jpeg"/></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xml"/><Relationship Id="rId1" Type="http://schemas.openxmlformats.org/officeDocument/2006/relationships/themeOverride" Target="../theme/themeOverride4.xml"/><Relationship Id="rId4" Type="http://schemas.openxmlformats.org/officeDocument/2006/relationships/image" Target="../media/image9.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20.jpe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xml"/><Relationship Id="rId1" Type="http://schemas.openxmlformats.org/officeDocument/2006/relationships/themeOverride" Target="../theme/themeOverride5.xml"/><Relationship Id="rId4" Type="http://schemas.openxmlformats.org/officeDocument/2006/relationships/image" Target="../media/image9.jpe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13.xml"/><Relationship Id="rId4" Type="http://schemas.openxmlformats.org/officeDocument/2006/relationships/image" Target="../media/image23.jpeg"/></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7072"/>
          <a:stretch/>
        </p:blipFill>
        <p:spPr>
          <a:xfrm flipH="1">
            <a:off x="2726163" y="0"/>
            <a:ext cx="6428987" cy="6858000"/>
          </a:xfrm>
          <a:prstGeom prst="rect">
            <a:avLst/>
          </a:prstGeom>
        </p:spPr>
      </p:pic>
      <p:pic>
        <p:nvPicPr>
          <p:cNvPr id="11" name="Picture 10" descr="ppt-5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50" y="204"/>
            <a:ext cx="9130499" cy="6858000"/>
          </a:xfrm>
          <a:prstGeom prst="rect">
            <a:avLst/>
          </a:prstGeom>
        </p:spPr>
      </p:pic>
      <p:sp>
        <p:nvSpPr>
          <p:cNvPr id="12" name="TextBox 11"/>
          <p:cNvSpPr txBox="1"/>
          <p:nvPr/>
        </p:nvSpPr>
        <p:spPr>
          <a:xfrm>
            <a:off x="467691" y="1072015"/>
            <a:ext cx="3810113" cy="707886"/>
          </a:xfrm>
          <a:prstGeom prst="rect">
            <a:avLst/>
          </a:prstGeom>
          <a:noFill/>
        </p:spPr>
        <p:txBody>
          <a:bodyPr wrap="square" rtlCol="0">
            <a:spAutoFit/>
          </a:bodyPr>
          <a:lstStyle/>
          <a:p>
            <a:r>
              <a:rPr lang="en-US" sz="4000" b="1" dirty="0">
                <a:solidFill>
                  <a:srgbClr val="C30009"/>
                </a:solidFill>
                <a:latin typeface="Frutiger LT Std 55 Roman"/>
                <a:cs typeface="Frutiger LT Std 55 Roman"/>
              </a:rPr>
              <a:t>HED 1101</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01" y="3720609"/>
            <a:ext cx="3679518" cy="2601685"/>
          </a:xfrm>
          <a:prstGeom prst="rect">
            <a:avLst/>
          </a:prstGeom>
        </p:spPr>
      </p:pic>
      <p:sp>
        <p:nvSpPr>
          <p:cNvPr id="7" name="TextBox 6"/>
          <p:cNvSpPr txBox="1"/>
          <p:nvPr/>
        </p:nvSpPr>
        <p:spPr>
          <a:xfrm>
            <a:off x="467691" y="3591631"/>
            <a:ext cx="3810113" cy="584775"/>
          </a:xfrm>
          <a:prstGeom prst="rect">
            <a:avLst/>
          </a:prstGeom>
          <a:noFill/>
        </p:spPr>
        <p:txBody>
          <a:bodyPr wrap="square" rtlCol="0">
            <a:spAutoFit/>
          </a:bodyPr>
          <a:lstStyle/>
          <a:p>
            <a:r>
              <a:rPr lang="en-US" sz="3200" b="1" cap="all" dirty="0">
                <a:latin typeface="Frutiger LT Std 45 Light"/>
                <a:cs typeface="Frutiger LT Std 45 Light"/>
              </a:rPr>
              <a:t>CORPOREAL life</a:t>
            </a:r>
          </a:p>
        </p:txBody>
      </p:sp>
      <p:sp>
        <p:nvSpPr>
          <p:cNvPr id="8" name="TextBox 7">
            <a:extLst>
              <a:ext uri="{FF2B5EF4-FFF2-40B4-BE49-F238E27FC236}">
                <a16:creationId xmlns:a16="http://schemas.microsoft.com/office/drawing/2014/main" id="{60B406D9-BAF6-40BB-A8DE-09ED116DE89D}"/>
              </a:ext>
            </a:extLst>
          </p:cNvPr>
          <p:cNvSpPr txBox="1"/>
          <p:nvPr/>
        </p:nvSpPr>
        <p:spPr>
          <a:xfrm>
            <a:off x="467691" y="2189152"/>
            <a:ext cx="3810113" cy="1077218"/>
          </a:xfrm>
          <a:prstGeom prst="rect">
            <a:avLst/>
          </a:prstGeom>
          <a:noFill/>
        </p:spPr>
        <p:txBody>
          <a:bodyPr wrap="square" rtlCol="0">
            <a:spAutoFit/>
          </a:bodyPr>
          <a:lstStyle/>
          <a:p>
            <a:r>
              <a:rPr lang="en-US" sz="3200" b="1" cap="all" dirty="0">
                <a:solidFill>
                  <a:srgbClr val="C00000"/>
                </a:solidFill>
                <a:latin typeface="Frutiger LT Std 45 Light"/>
                <a:cs typeface="Frutiger LT Std 45 Light"/>
              </a:rPr>
              <a:t>PHILOSOPHICAL ANTHROPOLOGY</a:t>
            </a:r>
          </a:p>
        </p:txBody>
      </p:sp>
    </p:spTree>
    <p:extLst>
      <p:ext uri="{BB962C8B-B14F-4D97-AF65-F5344CB8AC3E}">
        <p14:creationId xmlns:p14="http://schemas.microsoft.com/office/powerpoint/2010/main" val="212722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B52509-7DF7-4506-B24F-CECC891D8D2F}"/>
              </a:ext>
            </a:extLst>
          </p:cNvPr>
          <p:cNvPicPr>
            <a:picLocks noChangeAspect="1"/>
          </p:cNvPicPr>
          <p:nvPr/>
        </p:nvPicPr>
        <p:blipFill>
          <a:blip r:embed="rId3"/>
          <a:stretch>
            <a:fillRect/>
          </a:stretch>
        </p:blipFill>
        <p:spPr>
          <a:xfrm>
            <a:off x="1394264" y="708593"/>
            <a:ext cx="6410034" cy="5997962"/>
          </a:xfrm>
          <a:prstGeom prst="rect">
            <a:avLst/>
          </a:prstGeom>
        </p:spPr>
      </p:pic>
    </p:spTree>
    <p:extLst>
      <p:ext uri="{BB962C8B-B14F-4D97-AF65-F5344CB8AC3E}">
        <p14:creationId xmlns:p14="http://schemas.microsoft.com/office/powerpoint/2010/main" val="995477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C5F27F-ED78-4096-A921-5F20C2D95F0F}"/>
              </a:ext>
            </a:extLst>
          </p:cNvPr>
          <p:cNvPicPr>
            <a:picLocks noChangeAspect="1"/>
          </p:cNvPicPr>
          <p:nvPr/>
        </p:nvPicPr>
        <p:blipFill>
          <a:blip r:embed="rId3"/>
          <a:stretch>
            <a:fillRect/>
          </a:stretch>
        </p:blipFill>
        <p:spPr>
          <a:xfrm>
            <a:off x="1246635" y="850605"/>
            <a:ext cx="6663988" cy="5609419"/>
          </a:xfrm>
          <a:prstGeom prst="rect">
            <a:avLst/>
          </a:prstGeom>
        </p:spPr>
      </p:pic>
    </p:spTree>
    <p:extLst>
      <p:ext uri="{BB962C8B-B14F-4D97-AF65-F5344CB8AC3E}">
        <p14:creationId xmlns:p14="http://schemas.microsoft.com/office/powerpoint/2010/main" val="2762697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122" name="Picture 2" descr="See the source image">
            <a:extLst>
              <a:ext uri="{FF2B5EF4-FFF2-40B4-BE49-F238E27FC236}">
                <a16:creationId xmlns:a16="http://schemas.microsoft.com/office/drawing/2014/main" id="{705CA108-E703-4FDF-8287-4A0DED0026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154113"/>
            <a:ext cx="9144000" cy="4549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8335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050" name="Picture 2" descr="Image result for division of bacteria">
            <a:extLst>
              <a:ext uri="{FF2B5EF4-FFF2-40B4-BE49-F238E27FC236}">
                <a16:creationId xmlns:a16="http://schemas.microsoft.com/office/drawing/2014/main" id="{CD349D95-57B8-4A1E-AE13-D8A452CE0F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8776" y="1047307"/>
            <a:ext cx="6366448" cy="4763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0013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5413-3979-4128-AC7D-97BD1AB9B542}"/>
              </a:ext>
            </a:extLst>
          </p:cNvPr>
          <p:cNvSpPr>
            <a:spLocks noGrp="1"/>
          </p:cNvSpPr>
          <p:nvPr>
            <p:ph type="title"/>
          </p:nvPr>
        </p:nvSpPr>
        <p:spPr/>
        <p:txBody>
          <a:bodyPr/>
          <a:lstStyle/>
          <a:p>
            <a:r>
              <a:rPr lang="en-US" i="1" dirty="0"/>
              <a:t>2. Organicity</a:t>
            </a:r>
          </a:p>
        </p:txBody>
      </p:sp>
      <p:sp>
        <p:nvSpPr>
          <p:cNvPr id="3" name="Content Placeholder 2">
            <a:extLst>
              <a:ext uri="{FF2B5EF4-FFF2-40B4-BE49-F238E27FC236}">
                <a16:creationId xmlns:a16="http://schemas.microsoft.com/office/drawing/2014/main" id="{AD04E5BE-32AA-4FB7-BFB8-52F7007C03AA}"/>
              </a:ext>
            </a:extLst>
          </p:cNvPr>
          <p:cNvSpPr>
            <a:spLocks noGrp="1"/>
          </p:cNvSpPr>
          <p:nvPr>
            <p:ph idx="1"/>
          </p:nvPr>
        </p:nvSpPr>
        <p:spPr/>
        <p:txBody>
          <a:bodyPr>
            <a:normAutofit/>
          </a:bodyPr>
          <a:lstStyle/>
          <a:p>
            <a:r>
              <a:rPr lang="en-US" sz="3200" dirty="0"/>
              <a:t>Living things are organic beings</a:t>
            </a:r>
          </a:p>
          <a:p>
            <a:pPr lvl="1"/>
            <a:r>
              <a:rPr lang="en-US" sz="2800" dirty="0"/>
              <a:t>Living beings are made up of </a:t>
            </a:r>
            <a:r>
              <a:rPr lang="en-US" sz="2800" u="sng" dirty="0"/>
              <a:t>differentiated</a:t>
            </a:r>
            <a:r>
              <a:rPr lang="en-US" sz="2800" dirty="0"/>
              <a:t> parts/organs united into a </a:t>
            </a:r>
            <a:r>
              <a:rPr lang="en-US" sz="2800" u="sng" dirty="0"/>
              <a:t>systematic whole</a:t>
            </a:r>
          </a:p>
          <a:p>
            <a:pPr lvl="2"/>
            <a:r>
              <a:rPr lang="en-US" sz="2400" dirty="0"/>
              <a:t>The parts of a living being are intrinsically united</a:t>
            </a:r>
          </a:p>
          <a:p>
            <a:pPr lvl="2"/>
            <a:r>
              <a:rPr lang="en-US" sz="2400" dirty="0"/>
              <a:t>Each part of a living being has a different function</a:t>
            </a:r>
          </a:p>
          <a:p>
            <a:pPr lvl="2"/>
            <a:r>
              <a:rPr lang="en-US" sz="2400" dirty="0"/>
              <a:t>Each part functions for the benefit of the whole</a:t>
            </a:r>
          </a:p>
        </p:txBody>
      </p:sp>
    </p:spTree>
    <p:extLst>
      <p:ext uri="{BB962C8B-B14F-4D97-AF65-F5344CB8AC3E}">
        <p14:creationId xmlns:p14="http://schemas.microsoft.com/office/powerpoint/2010/main" val="1412775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2" descr="See the source image">
            <a:extLst>
              <a:ext uri="{FF2B5EF4-FFF2-40B4-BE49-F238E27FC236}">
                <a16:creationId xmlns:a16="http://schemas.microsoft.com/office/drawing/2014/main" id="{30C3176D-8EDC-4270-92DF-B85F4CAE91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3579" y="850579"/>
            <a:ext cx="5156842" cy="5156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8309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5413-3979-4128-AC7D-97BD1AB9B542}"/>
              </a:ext>
            </a:extLst>
          </p:cNvPr>
          <p:cNvSpPr>
            <a:spLocks noGrp="1"/>
          </p:cNvSpPr>
          <p:nvPr>
            <p:ph type="title"/>
          </p:nvPr>
        </p:nvSpPr>
        <p:spPr/>
        <p:txBody>
          <a:bodyPr/>
          <a:lstStyle/>
          <a:p>
            <a:r>
              <a:rPr lang="en-US" dirty="0"/>
              <a:t>3. Self-movement</a:t>
            </a:r>
          </a:p>
        </p:txBody>
      </p:sp>
      <p:sp>
        <p:nvSpPr>
          <p:cNvPr id="3" name="Content Placeholder 2">
            <a:extLst>
              <a:ext uri="{FF2B5EF4-FFF2-40B4-BE49-F238E27FC236}">
                <a16:creationId xmlns:a16="http://schemas.microsoft.com/office/drawing/2014/main" id="{AD04E5BE-32AA-4FB7-BFB8-52F7007C03AA}"/>
              </a:ext>
            </a:extLst>
          </p:cNvPr>
          <p:cNvSpPr>
            <a:spLocks noGrp="1"/>
          </p:cNvSpPr>
          <p:nvPr>
            <p:ph idx="1"/>
          </p:nvPr>
        </p:nvSpPr>
        <p:spPr/>
        <p:txBody>
          <a:bodyPr>
            <a:normAutofit fontScale="92500" lnSpcReduction="10000"/>
          </a:bodyPr>
          <a:lstStyle/>
          <a:p>
            <a:r>
              <a:rPr lang="en-US" sz="2800" dirty="0"/>
              <a:t>Living beings have the capacity for self-movement</a:t>
            </a:r>
          </a:p>
          <a:p>
            <a:pPr lvl="1"/>
            <a:r>
              <a:rPr lang="en-US" sz="2400" dirty="0"/>
              <a:t>This is the ability of a being to:</a:t>
            </a:r>
          </a:p>
          <a:p>
            <a:pPr lvl="2"/>
            <a:r>
              <a:rPr lang="en-US" sz="2000" dirty="0"/>
              <a:t>Act by itself</a:t>
            </a:r>
          </a:p>
          <a:p>
            <a:pPr lvl="2"/>
            <a:r>
              <a:rPr lang="en-US" sz="2000" dirty="0"/>
              <a:t>Undertake an activity starting from itself</a:t>
            </a:r>
          </a:p>
          <a:p>
            <a:pPr lvl="2"/>
            <a:endParaRPr lang="en-US" sz="2000" dirty="0"/>
          </a:p>
          <a:p>
            <a:pPr lvl="1"/>
            <a:r>
              <a:rPr lang="en-US" sz="2400" dirty="0"/>
              <a:t>Self-movement in living beings differs from that of machines/robots.</a:t>
            </a:r>
          </a:p>
          <a:p>
            <a:pPr lvl="2"/>
            <a:endParaRPr lang="en-US" sz="2000" dirty="0"/>
          </a:p>
          <a:p>
            <a:pPr lvl="2"/>
            <a:r>
              <a:rPr lang="en-US" sz="2000" dirty="0"/>
              <a:t>The origin of movement in a robot is not intrinsic to the robot; it does not lie in the robot itself but in the engineer who built it.</a:t>
            </a:r>
          </a:p>
          <a:p>
            <a:pPr lvl="2"/>
            <a:endParaRPr lang="en-US" sz="2000" dirty="0"/>
          </a:p>
          <a:p>
            <a:pPr lvl="2"/>
            <a:r>
              <a:rPr lang="en-US" sz="2000" dirty="0"/>
              <a:t>On the other hand, the origin of movement in living things is intrinsic to each living being; it comes from the “nature” of the living being.</a:t>
            </a:r>
          </a:p>
        </p:txBody>
      </p:sp>
    </p:spTree>
    <p:extLst>
      <p:ext uri="{BB962C8B-B14F-4D97-AF65-F5344CB8AC3E}">
        <p14:creationId xmlns:p14="http://schemas.microsoft.com/office/powerpoint/2010/main" val="8571210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5413-3979-4128-AC7D-97BD1AB9B542}"/>
              </a:ext>
            </a:extLst>
          </p:cNvPr>
          <p:cNvSpPr>
            <a:spLocks noGrp="1"/>
          </p:cNvSpPr>
          <p:nvPr>
            <p:ph type="title"/>
          </p:nvPr>
        </p:nvSpPr>
        <p:spPr/>
        <p:txBody>
          <a:bodyPr/>
          <a:lstStyle/>
          <a:p>
            <a:r>
              <a:rPr lang="en-US" i="1" dirty="0"/>
              <a:t>4. Self-fulfilment</a:t>
            </a:r>
          </a:p>
        </p:txBody>
      </p:sp>
      <p:sp>
        <p:nvSpPr>
          <p:cNvPr id="3" name="Content Placeholder 2">
            <a:extLst>
              <a:ext uri="{FF2B5EF4-FFF2-40B4-BE49-F238E27FC236}">
                <a16:creationId xmlns:a16="http://schemas.microsoft.com/office/drawing/2014/main" id="{AD04E5BE-32AA-4FB7-BFB8-52F7007C03AA}"/>
              </a:ext>
            </a:extLst>
          </p:cNvPr>
          <p:cNvSpPr>
            <a:spLocks noGrp="1"/>
          </p:cNvSpPr>
          <p:nvPr>
            <p:ph idx="1"/>
          </p:nvPr>
        </p:nvSpPr>
        <p:spPr/>
        <p:txBody>
          <a:bodyPr>
            <a:normAutofit/>
          </a:bodyPr>
          <a:lstStyle/>
          <a:p>
            <a:r>
              <a:rPr lang="en-US" sz="3200" dirty="0"/>
              <a:t>Living things tend towards self-fulfillment</a:t>
            </a:r>
          </a:p>
          <a:p>
            <a:pPr lvl="1"/>
            <a:endParaRPr lang="en-US" sz="2800" dirty="0"/>
          </a:p>
          <a:p>
            <a:pPr lvl="1"/>
            <a:r>
              <a:rPr lang="en-US" sz="2800" dirty="0"/>
              <a:t>Growth</a:t>
            </a:r>
          </a:p>
          <a:p>
            <a:pPr lvl="2"/>
            <a:r>
              <a:rPr lang="en-US" sz="2400" dirty="0"/>
              <a:t>Physical</a:t>
            </a:r>
          </a:p>
          <a:p>
            <a:pPr lvl="1"/>
            <a:endParaRPr lang="en-US" sz="2800" dirty="0"/>
          </a:p>
          <a:p>
            <a:pPr lvl="1"/>
            <a:r>
              <a:rPr lang="en-US" sz="2800" dirty="0"/>
              <a:t>Development (in the case of man)</a:t>
            </a:r>
          </a:p>
          <a:p>
            <a:pPr lvl="2"/>
            <a:r>
              <a:rPr lang="en-US" sz="2400" dirty="0"/>
              <a:t>Psychological and personal</a:t>
            </a:r>
          </a:p>
        </p:txBody>
      </p:sp>
    </p:spTree>
    <p:extLst>
      <p:ext uri="{BB962C8B-B14F-4D97-AF65-F5344CB8AC3E}">
        <p14:creationId xmlns:p14="http://schemas.microsoft.com/office/powerpoint/2010/main" val="3014186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E374E23-306F-4F4D-9076-987CCD8605F5}"/>
              </a:ext>
            </a:extLst>
          </p:cNvPr>
          <p:cNvPicPr>
            <a:picLocks noChangeAspect="1"/>
          </p:cNvPicPr>
          <p:nvPr/>
        </p:nvPicPr>
        <p:blipFill>
          <a:blip r:embed="rId2"/>
          <a:stretch>
            <a:fillRect/>
          </a:stretch>
        </p:blipFill>
        <p:spPr>
          <a:xfrm>
            <a:off x="1058333" y="1128015"/>
            <a:ext cx="7027333" cy="4601970"/>
          </a:xfrm>
          <a:prstGeom prst="rect">
            <a:avLst/>
          </a:prstGeom>
        </p:spPr>
      </p:pic>
    </p:spTree>
    <p:extLst>
      <p:ext uri="{BB962C8B-B14F-4D97-AF65-F5344CB8AC3E}">
        <p14:creationId xmlns:p14="http://schemas.microsoft.com/office/powerpoint/2010/main" val="4182679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5413-3979-4128-AC7D-97BD1AB9B542}"/>
              </a:ext>
            </a:extLst>
          </p:cNvPr>
          <p:cNvSpPr>
            <a:spLocks noGrp="1"/>
          </p:cNvSpPr>
          <p:nvPr>
            <p:ph type="title"/>
          </p:nvPr>
        </p:nvSpPr>
        <p:spPr/>
        <p:txBody>
          <a:bodyPr/>
          <a:lstStyle/>
          <a:p>
            <a:r>
              <a:rPr lang="en-US" i="1" dirty="0"/>
              <a:t>5. Rhythm</a:t>
            </a:r>
          </a:p>
        </p:txBody>
      </p:sp>
      <p:sp>
        <p:nvSpPr>
          <p:cNvPr id="3" name="Content Placeholder 2">
            <a:extLst>
              <a:ext uri="{FF2B5EF4-FFF2-40B4-BE49-F238E27FC236}">
                <a16:creationId xmlns:a16="http://schemas.microsoft.com/office/drawing/2014/main" id="{AD04E5BE-32AA-4FB7-BFB8-52F7007C03AA}"/>
              </a:ext>
            </a:extLst>
          </p:cNvPr>
          <p:cNvSpPr>
            <a:spLocks noGrp="1"/>
          </p:cNvSpPr>
          <p:nvPr>
            <p:ph idx="1"/>
          </p:nvPr>
        </p:nvSpPr>
        <p:spPr/>
        <p:txBody>
          <a:bodyPr>
            <a:normAutofit/>
          </a:bodyPr>
          <a:lstStyle/>
          <a:p>
            <a:r>
              <a:rPr lang="en-US" sz="3200" dirty="0"/>
              <a:t>Living things undergo different cycles of life or patterns of events</a:t>
            </a:r>
          </a:p>
          <a:p>
            <a:pPr lvl="1"/>
            <a:r>
              <a:rPr lang="en-US" sz="2800" dirty="0"/>
              <a:t>Generation, growth, death</a:t>
            </a:r>
          </a:p>
          <a:p>
            <a:pPr lvl="1"/>
            <a:r>
              <a:rPr lang="en-US" sz="2800" dirty="0"/>
              <a:t>Nutrition, respiration, reproduction, etc.</a:t>
            </a:r>
          </a:p>
        </p:txBody>
      </p:sp>
    </p:spTree>
    <p:extLst>
      <p:ext uri="{BB962C8B-B14F-4D97-AF65-F5344CB8AC3E}">
        <p14:creationId xmlns:p14="http://schemas.microsoft.com/office/powerpoint/2010/main" val="3326684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idx="4294967295"/>
          </p:nvPr>
        </p:nvSpPr>
        <p:spPr>
          <a:xfrm>
            <a:off x="628650" y="365125"/>
            <a:ext cx="7886700" cy="1325563"/>
          </a:xfrm>
        </p:spPr>
        <p:txBody>
          <a:bodyPr vert="horz" lIns="91440" tIns="45720" rIns="91440" bIns="45720" rtlCol="0" anchor="ctr">
            <a:normAutofit/>
          </a:bodyPr>
          <a:lstStyle/>
          <a:p>
            <a:pPr algn="l" defTabSz="914400">
              <a:lnSpc>
                <a:spcPct val="90000"/>
              </a:lnSpc>
            </a:pPr>
            <a:r>
              <a:rPr lang="en-US" sz="4700" b="1" kern="1200">
                <a:solidFill>
                  <a:schemeClr val="tx1"/>
                </a:solidFill>
                <a:latin typeface="+mj-lt"/>
                <a:ea typeface="+mj-ea"/>
                <a:cs typeface="+mj-cs"/>
              </a:rPr>
              <a:t>Intended Learning Outcomes</a:t>
            </a:r>
            <a:endParaRPr lang="en-US" sz="4700" b="1" kern="1200" dirty="0">
              <a:solidFill>
                <a:schemeClr val="tx1"/>
              </a:solidFill>
              <a:latin typeface="+mj-lt"/>
              <a:ea typeface="+mj-ea"/>
              <a:cs typeface="+mj-cs"/>
            </a:endParaRP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1777" y="1677373"/>
            <a:ext cx="8140446" cy="18288"/>
          </a:xfrm>
          <a:custGeom>
            <a:avLst/>
            <a:gdLst>
              <a:gd name="connsiteX0" fmla="*/ 0 w 8140446"/>
              <a:gd name="connsiteY0" fmla="*/ 0 h 18288"/>
              <a:gd name="connsiteX1" fmla="*/ 434157 w 8140446"/>
              <a:gd name="connsiteY1" fmla="*/ 0 h 18288"/>
              <a:gd name="connsiteX2" fmla="*/ 1193932 w 8140446"/>
              <a:gd name="connsiteY2" fmla="*/ 0 h 18288"/>
              <a:gd name="connsiteX3" fmla="*/ 1628089 w 8140446"/>
              <a:gd name="connsiteY3" fmla="*/ 0 h 18288"/>
              <a:gd name="connsiteX4" fmla="*/ 2225055 w 8140446"/>
              <a:gd name="connsiteY4" fmla="*/ 0 h 18288"/>
              <a:gd name="connsiteX5" fmla="*/ 3066235 w 8140446"/>
              <a:gd name="connsiteY5" fmla="*/ 0 h 18288"/>
              <a:gd name="connsiteX6" fmla="*/ 3744605 w 8140446"/>
              <a:gd name="connsiteY6" fmla="*/ 0 h 18288"/>
              <a:gd name="connsiteX7" fmla="*/ 4504380 w 8140446"/>
              <a:gd name="connsiteY7" fmla="*/ 0 h 18288"/>
              <a:gd name="connsiteX8" fmla="*/ 5101346 w 8140446"/>
              <a:gd name="connsiteY8" fmla="*/ 0 h 18288"/>
              <a:gd name="connsiteX9" fmla="*/ 5779717 w 8140446"/>
              <a:gd name="connsiteY9" fmla="*/ 0 h 18288"/>
              <a:gd name="connsiteX10" fmla="*/ 6620896 w 8140446"/>
              <a:gd name="connsiteY10" fmla="*/ 0 h 18288"/>
              <a:gd name="connsiteX11" fmla="*/ 7136458 w 8140446"/>
              <a:gd name="connsiteY11" fmla="*/ 0 h 18288"/>
              <a:gd name="connsiteX12" fmla="*/ 8140446 w 8140446"/>
              <a:gd name="connsiteY12" fmla="*/ 0 h 18288"/>
              <a:gd name="connsiteX13" fmla="*/ 8140446 w 8140446"/>
              <a:gd name="connsiteY13" fmla="*/ 18288 h 18288"/>
              <a:gd name="connsiteX14" fmla="*/ 7543480 w 8140446"/>
              <a:gd name="connsiteY14" fmla="*/ 18288 h 18288"/>
              <a:gd name="connsiteX15" fmla="*/ 7109323 w 8140446"/>
              <a:gd name="connsiteY15" fmla="*/ 18288 h 18288"/>
              <a:gd name="connsiteX16" fmla="*/ 6430952 w 8140446"/>
              <a:gd name="connsiteY16" fmla="*/ 18288 h 18288"/>
              <a:gd name="connsiteX17" fmla="*/ 5915391 w 8140446"/>
              <a:gd name="connsiteY17" fmla="*/ 18288 h 18288"/>
              <a:gd name="connsiteX18" fmla="*/ 5237020 w 8140446"/>
              <a:gd name="connsiteY18" fmla="*/ 18288 h 18288"/>
              <a:gd name="connsiteX19" fmla="*/ 4558650 w 8140446"/>
              <a:gd name="connsiteY19" fmla="*/ 18288 h 18288"/>
              <a:gd name="connsiteX20" fmla="*/ 3880279 w 8140446"/>
              <a:gd name="connsiteY20" fmla="*/ 18288 h 18288"/>
              <a:gd name="connsiteX21" fmla="*/ 3201909 w 8140446"/>
              <a:gd name="connsiteY21" fmla="*/ 18288 h 18288"/>
              <a:gd name="connsiteX22" fmla="*/ 2604943 w 8140446"/>
              <a:gd name="connsiteY22" fmla="*/ 18288 h 18288"/>
              <a:gd name="connsiteX23" fmla="*/ 1845168 w 8140446"/>
              <a:gd name="connsiteY23" fmla="*/ 18288 h 18288"/>
              <a:gd name="connsiteX24" fmla="*/ 1166797 w 8140446"/>
              <a:gd name="connsiteY24" fmla="*/ 18288 h 18288"/>
              <a:gd name="connsiteX25" fmla="*/ 0 w 8140446"/>
              <a:gd name="connsiteY25" fmla="*/ 18288 h 18288"/>
              <a:gd name="connsiteX26" fmla="*/ 0 w 8140446"/>
              <a:gd name="connsiteY26" fmla="*/ 0 h 18288"/>
              <a:gd name="connsiteX0" fmla="*/ 0 w 8140446"/>
              <a:gd name="connsiteY0" fmla="*/ 0 h 18288"/>
              <a:gd name="connsiteX1" fmla="*/ 596966 w 8140446"/>
              <a:gd name="connsiteY1" fmla="*/ 0 h 18288"/>
              <a:gd name="connsiteX2" fmla="*/ 1031123 w 8140446"/>
              <a:gd name="connsiteY2" fmla="*/ 0 h 18288"/>
              <a:gd name="connsiteX3" fmla="*/ 1872303 w 8140446"/>
              <a:gd name="connsiteY3" fmla="*/ 0 h 18288"/>
              <a:gd name="connsiteX4" fmla="*/ 2469269 w 8140446"/>
              <a:gd name="connsiteY4" fmla="*/ 0 h 18288"/>
              <a:gd name="connsiteX5" fmla="*/ 3066235 w 8140446"/>
              <a:gd name="connsiteY5" fmla="*/ 0 h 18288"/>
              <a:gd name="connsiteX6" fmla="*/ 3907414 w 8140446"/>
              <a:gd name="connsiteY6" fmla="*/ 0 h 18288"/>
              <a:gd name="connsiteX7" fmla="*/ 4422976 w 8140446"/>
              <a:gd name="connsiteY7" fmla="*/ 0 h 18288"/>
              <a:gd name="connsiteX8" fmla="*/ 5264155 w 8140446"/>
              <a:gd name="connsiteY8" fmla="*/ 0 h 18288"/>
              <a:gd name="connsiteX9" fmla="*/ 6105335 w 8140446"/>
              <a:gd name="connsiteY9" fmla="*/ 0 h 18288"/>
              <a:gd name="connsiteX10" fmla="*/ 6783705 w 8140446"/>
              <a:gd name="connsiteY10" fmla="*/ 0 h 18288"/>
              <a:gd name="connsiteX11" fmla="*/ 8140446 w 8140446"/>
              <a:gd name="connsiteY11" fmla="*/ 0 h 18288"/>
              <a:gd name="connsiteX12" fmla="*/ 8140446 w 8140446"/>
              <a:gd name="connsiteY12" fmla="*/ 18288 h 18288"/>
              <a:gd name="connsiteX13" fmla="*/ 7706289 w 8140446"/>
              <a:gd name="connsiteY13" fmla="*/ 18288 h 18288"/>
              <a:gd name="connsiteX14" fmla="*/ 6865109 w 8140446"/>
              <a:gd name="connsiteY14" fmla="*/ 18288 h 18288"/>
              <a:gd name="connsiteX15" fmla="*/ 6349548 w 8140446"/>
              <a:gd name="connsiteY15" fmla="*/ 18288 h 18288"/>
              <a:gd name="connsiteX16" fmla="*/ 5671177 w 8140446"/>
              <a:gd name="connsiteY16" fmla="*/ 18288 h 18288"/>
              <a:gd name="connsiteX17" fmla="*/ 4829998 w 8140446"/>
              <a:gd name="connsiteY17" fmla="*/ 18288 h 18288"/>
              <a:gd name="connsiteX18" fmla="*/ 4151627 w 8140446"/>
              <a:gd name="connsiteY18" fmla="*/ 18288 h 18288"/>
              <a:gd name="connsiteX19" fmla="*/ 3717470 w 8140446"/>
              <a:gd name="connsiteY19" fmla="*/ 18288 h 18288"/>
              <a:gd name="connsiteX20" fmla="*/ 3201909 w 8140446"/>
              <a:gd name="connsiteY20" fmla="*/ 18288 h 18288"/>
              <a:gd name="connsiteX21" fmla="*/ 2360729 w 8140446"/>
              <a:gd name="connsiteY21" fmla="*/ 18288 h 18288"/>
              <a:gd name="connsiteX22" fmla="*/ 1682359 w 8140446"/>
              <a:gd name="connsiteY22" fmla="*/ 18288 h 18288"/>
              <a:gd name="connsiteX23" fmla="*/ 1166797 w 8140446"/>
              <a:gd name="connsiteY23" fmla="*/ 18288 h 18288"/>
              <a:gd name="connsiteX24" fmla="*/ 0 w 8140446"/>
              <a:gd name="connsiteY24" fmla="*/ 18288 h 18288"/>
              <a:gd name="connsiteX25" fmla="*/ 0 w 8140446"/>
              <a:gd name="connsiteY2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140446" h="18288" fill="none" extrusionOk="0">
                <a:moveTo>
                  <a:pt x="0" y="0"/>
                </a:moveTo>
                <a:cubicBezTo>
                  <a:pt x="87427" y="6231"/>
                  <a:pt x="309612" y="-26324"/>
                  <a:pt x="434157" y="0"/>
                </a:cubicBezTo>
                <a:cubicBezTo>
                  <a:pt x="536972" y="29330"/>
                  <a:pt x="959392" y="28619"/>
                  <a:pt x="1193932" y="0"/>
                </a:cubicBezTo>
                <a:cubicBezTo>
                  <a:pt x="1446097" y="13819"/>
                  <a:pt x="1471680" y="7203"/>
                  <a:pt x="1628089" y="0"/>
                </a:cubicBezTo>
                <a:cubicBezTo>
                  <a:pt x="1817415" y="4047"/>
                  <a:pt x="1949536" y="-59324"/>
                  <a:pt x="2225055" y="0"/>
                </a:cubicBezTo>
                <a:cubicBezTo>
                  <a:pt x="2520490" y="18365"/>
                  <a:pt x="2717469" y="18707"/>
                  <a:pt x="3066235" y="0"/>
                </a:cubicBezTo>
                <a:cubicBezTo>
                  <a:pt x="3437075" y="3751"/>
                  <a:pt x="3408347" y="31644"/>
                  <a:pt x="3744605" y="0"/>
                </a:cubicBezTo>
                <a:cubicBezTo>
                  <a:pt x="4097249" y="-11527"/>
                  <a:pt x="4249699" y="-32555"/>
                  <a:pt x="4504380" y="0"/>
                </a:cubicBezTo>
                <a:cubicBezTo>
                  <a:pt x="4737570" y="17980"/>
                  <a:pt x="4877497" y="1006"/>
                  <a:pt x="5101346" y="0"/>
                </a:cubicBezTo>
                <a:cubicBezTo>
                  <a:pt x="5359305" y="-15330"/>
                  <a:pt x="5447195" y="7257"/>
                  <a:pt x="5779717" y="0"/>
                </a:cubicBezTo>
                <a:cubicBezTo>
                  <a:pt x="6090019" y="-17621"/>
                  <a:pt x="6273151" y="4279"/>
                  <a:pt x="6620896" y="0"/>
                </a:cubicBezTo>
                <a:cubicBezTo>
                  <a:pt x="6968586" y="34056"/>
                  <a:pt x="6990073" y="23587"/>
                  <a:pt x="7136458" y="0"/>
                </a:cubicBezTo>
                <a:cubicBezTo>
                  <a:pt x="7320575" y="20480"/>
                  <a:pt x="7847401" y="-6173"/>
                  <a:pt x="8140446" y="0"/>
                </a:cubicBezTo>
                <a:cubicBezTo>
                  <a:pt x="8139878" y="7862"/>
                  <a:pt x="8140227" y="13269"/>
                  <a:pt x="8140446" y="18288"/>
                </a:cubicBezTo>
                <a:cubicBezTo>
                  <a:pt x="7908069" y="-20636"/>
                  <a:pt x="7683037" y="21977"/>
                  <a:pt x="7543480" y="18288"/>
                </a:cubicBezTo>
                <a:cubicBezTo>
                  <a:pt x="7393752" y="10050"/>
                  <a:pt x="7221032" y="-3229"/>
                  <a:pt x="7109323" y="18288"/>
                </a:cubicBezTo>
                <a:cubicBezTo>
                  <a:pt x="7015297" y="22483"/>
                  <a:pt x="6599332" y="40899"/>
                  <a:pt x="6430952" y="18288"/>
                </a:cubicBezTo>
                <a:cubicBezTo>
                  <a:pt x="6292915" y="-34150"/>
                  <a:pt x="6142305" y="21507"/>
                  <a:pt x="5915391" y="18288"/>
                </a:cubicBezTo>
                <a:cubicBezTo>
                  <a:pt x="5682725" y="47843"/>
                  <a:pt x="5440566" y="31420"/>
                  <a:pt x="5237020" y="18288"/>
                </a:cubicBezTo>
                <a:cubicBezTo>
                  <a:pt x="5046456" y="10577"/>
                  <a:pt x="4706449" y="51976"/>
                  <a:pt x="4558650" y="18288"/>
                </a:cubicBezTo>
                <a:cubicBezTo>
                  <a:pt x="4361396" y="-987"/>
                  <a:pt x="4145362" y="-22303"/>
                  <a:pt x="3880279" y="18288"/>
                </a:cubicBezTo>
                <a:cubicBezTo>
                  <a:pt x="3610716" y="25411"/>
                  <a:pt x="3472690" y="4008"/>
                  <a:pt x="3201909" y="18288"/>
                </a:cubicBezTo>
                <a:cubicBezTo>
                  <a:pt x="2913595" y="35097"/>
                  <a:pt x="2753317" y="-1149"/>
                  <a:pt x="2604943" y="18288"/>
                </a:cubicBezTo>
                <a:cubicBezTo>
                  <a:pt x="2450130" y="36989"/>
                  <a:pt x="1974183" y="40159"/>
                  <a:pt x="1845168" y="18288"/>
                </a:cubicBezTo>
                <a:cubicBezTo>
                  <a:pt x="1677929" y="220"/>
                  <a:pt x="1378098" y="-772"/>
                  <a:pt x="1166797" y="18288"/>
                </a:cubicBezTo>
                <a:cubicBezTo>
                  <a:pt x="921150" y="53277"/>
                  <a:pt x="327457" y="47297"/>
                  <a:pt x="0" y="18288"/>
                </a:cubicBezTo>
                <a:cubicBezTo>
                  <a:pt x="-589" y="13471"/>
                  <a:pt x="-474" y="7409"/>
                  <a:pt x="0" y="0"/>
                </a:cubicBezTo>
                <a:close/>
              </a:path>
              <a:path w="8140446" h="18288" stroke="0" extrusionOk="0">
                <a:moveTo>
                  <a:pt x="0" y="0"/>
                </a:moveTo>
                <a:cubicBezTo>
                  <a:pt x="136968" y="-25482"/>
                  <a:pt x="379786" y="11224"/>
                  <a:pt x="596966" y="0"/>
                </a:cubicBezTo>
                <a:cubicBezTo>
                  <a:pt x="815878" y="-21223"/>
                  <a:pt x="832062" y="11868"/>
                  <a:pt x="1031123" y="0"/>
                </a:cubicBezTo>
                <a:cubicBezTo>
                  <a:pt x="1256800" y="-30738"/>
                  <a:pt x="1658090" y="-20345"/>
                  <a:pt x="1872303" y="0"/>
                </a:cubicBezTo>
                <a:cubicBezTo>
                  <a:pt x="2115604" y="28431"/>
                  <a:pt x="2277865" y="-40642"/>
                  <a:pt x="2469269" y="0"/>
                </a:cubicBezTo>
                <a:cubicBezTo>
                  <a:pt x="2679731" y="25919"/>
                  <a:pt x="2788602" y="-6498"/>
                  <a:pt x="3066235" y="0"/>
                </a:cubicBezTo>
                <a:cubicBezTo>
                  <a:pt x="3325663" y="-14487"/>
                  <a:pt x="3706561" y="67517"/>
                  <a:pt x="3907414" y="0"/>
                </a:cubicBezTo>
                <a:cubicBezTo>
                  <a:pt x="4127229" y="-37113"/>
                  <a:pt x="4179037" y="-8167"/>
                  <a:pt x="4422976" y="0"/>
                </a:cubicBezTo>
                <a:cubicBezTo>
                  <a:pt x="4683575" y="-28486"/>
                  <a:pt x="5055803" y="-13799"/>
                  <a:pt x="5264155" y="0"/>
                </a:cubicBezTo>
                <a:cubicBezTo>
                  <a:pt x="5513566" y="14315"/>
                  <a:pt x="5735215" y="2768"/>
                  <a:pt x="6105335" y="0"/>
                </a:cubicBezTo>
                <a:cubicBezTo>
                  <a:pt x="6510913" y="-12587"/>
                  <a:pt x="6456171" y="3247"/>
                  <a:pt x="6783705" y="0"/>
                </a:cubicBezTo>
                <a:cubicBezTo>
                  <a:pt x="7057099" y="-15461"/>
                  <a:pt x="7592067" y="5384"/>
                  <a:pt x="8140446" y="0"/>
                </a:cubicBezTo>
                <a:cubicBezTo>
                  <a:pt x="8140452" y="8597"/>
                  <a:pt x="8141122" y="9732"/>
                  <a:pt x="8140446" y="18288"/>
                </a:cubicBezTo>
                <a:cubicBezTo>
                  <a:pt x="7961834" y="8406"/>
                  <a:pt x="7874097" y="10350"/>
                  <a:pt x="7706289" y="18288"/>
                </a:cubicBezTo>
                <a:cubicBezTo>
                  <a:pt x="7582508" y="-14920"/>
                  <a:pt x="7179551" y="-33111"/>
                  <a:pt x="6865109" y="18288"/>
                </a:cubicBezTo>
                <a:cubicBezTo>
                  <a:pt x="6583382" y="24117"/>
                  <a:pt x="6525821" y="36696"/>
                  <a:pt x="6349548" y="18288"/>
                </a:cubicBezTo>
                <a:cubicBezTo>
                  <a:pt x="6209953" y="10881"/>
                  <a:pt x="5959707" y="-47828"/>
                  <a:pt x="5671177" y="18288"/>
                </a:cubicBezTo>
                <a:cubicBezTo>
                  <a:pt x="5387744" y="29809"/>
                  <a:pt x="5228514" y="101507"/>
                  <a:pt x="4829998" y="18288"/>
                </a:cubicBezTo>
                <a:cubicBezTo>
                  <a:pt x="4415646" y="-28596"/>
                  <a:pt x="4343809" y="28954"/>
                  <a:pt x="4151627" y="18288"/>
                </a:cubicBezTo>
                <a:cubicBezTo>
                  <a:pt x="3950673" y="-9796"/>
                  <a:pt x="3879947" y="41143"/>
                  <a:pt x="3717470" y="18288"/>
                </a:cubicBezTo>
                <a:cubicBezTo>
                  <a:pt x="3558660" y="10110"/>
                  <a:pt x="3468854" y="29375"/>
                  <a:pt x="3201909" y="18288"/>
                </a:cubicBezTo>
                <a:cubicBezTo>
                  <a:pt x="2965673" y="10505"/>
                  <a:pt x="2568327" y="22116"/>
                  <a:pt x="2360729" y="18288"/>
                </a:cubicBezTo>
                <a:cubicBezTo>
                  <a:pt x="2171885" y="49144"/>
                  <a:pt x="1923258" y="16020"/>
                  <a:pt x="1682359" y="18288"/>
                </a:cubicBezTo>
                <a:cubicBezTo>
                  <a:pt x="1430698" y="-2378"/>
                  <a:pt x="1324229" y="-1751"/>
                  <a:pt x="1166797" y="18288"/>
                </a:cubicBezTo>
                <a:cubicBezTo>
                  <a:pt x="1001390" y="41795"/>
                  <a:pt x="324313" y="57964"/>
                  <a:pt x="0" y="18288"/>
                </a:cubicBezTo>
                <a:cubicBezTo>
                  <a:pt x="285" y="13135"/>
                  <a:pt x="532" y="5956"/>
                  <a:pt x="0" y="0"/>
                </a:cubicBezTo>
                <a:close/>
              </a:path>
              <a:path w="8140446" h="18288" fill="none" stroke="0" extrusionOk="0">
                <a:moveTo>
                  <a:pt x="0" y="0"/>
                </a:moveTo>
                <a:cubicBezTo>
                  <a:pt x="69532" y="-6557"/>
                  <a:pt x="264219" y="3919"/>
                  <a:pt x="434157" y="0"/>
                </a:cubicBezTo>
                <a:cubicBezTo>
                  <a:pt x="600013" y="9090"/>
                  <a:pt x="921449" y="-13478"/>
                  <a:pt x="1193932" y="0"/>
                </a:cubicBezTo>
                <a:cubicBezTo>
                  <a:pt x="1443592" y="14844"/>
                  <a:pt x="1471188" y="10722"/>
                  <a:pt x="1628089" y="0"/>
                </a:cubicBezTo>
                <a:cubicBezTo>
                  <a:pt x="1750006" y="-24149"/>
                  <a:pt x="1967480" y="-14904"/>
                  <a:pt x="2225055" y="0"/>
                </a:cubicBezTo>
                <a:cubicBezTo>
                  <a:pt x="2503918" y="19247"/>
                  <a:pt x="2709263" y="-16351"/>
                  <a:pt x="3066235" y="0"/>
                </a:cubicBezTo>
                <a:cubicBezTo>
                  <a:pt x="3429723" y="-1627"/>
                  <a:pt x="3399401" y="30976"/>
                  <a:pt x="3744605" y="0"/>
                </a:cubicBezTo>
                <a:cubicBezTo>
                  <a:pt x="4081920" y="-40602"/>
                  <a:pt x="4258272" y="-2441"/>
                  <a:pt x="4504380" y="0"/>
                </a:cubicBezTo>
                <a:cubicBezTo>
                  <a:pt x="4760039" y="21121"/>
                  <a:pt x="4866555" y="-1351"/>
                  <a:pt x="5101346" y="0"/>
                </a:cubicBezTo>
                <a:cubicBezTo>
                  <a:pt x="5336279" y="1859"/>
                  <a:pt x="5465100" y="30801"/>
                  <a:pt x="5779717" y="0"/>
                </a:cubicBezTo>
                <a:cubicBezTo>
                  <a:pt x="6117018" y="-2879"/>
                  <a:pt x="6273497" y="-5002"/>
                  <a:pt x="6620896" y="0"/>
                </a:cubicBezTo>
                <a:cubicBezTo>
                  <a:pt x="6972306" y="38666"/>
                  <a:pt x="6992056" y="28334"/>
                  <a:pt x="7136458" y="0"/>
                </a:cubicBezTo>
                <a:cubicBezTo>
                  <a:pt x="7325567" y="-61201"/>
                  <a:pt x="7766555" y="-88399"/>
                  <a:pt x="8140446" y="0"/>
                </a:cubicBezTo>
                <a:cubicBezTo>
                  <a:pt x="8140031" y="7748"/>
                  <a:pt x="8139515" y="13015"/>
                  <a:pt x="8140446" y="18288"/>
                </a:cubicBezTo>
                <a:cubicBezTo>
                  <a:pt x="7892673" y="-4012"/>
                  <a:pt x="7668025" y="650"/>
                  <a:pt x="7543480" y="18288"/>
                </a:cubicBezTo>
                <a:cubicBezTo>
                  <a:pt x="7406710" y="-3467"/>
                  <a:pt x="7207646" y="8893"/>
                  <a:pt x="7109323" y="18288"/>
                </a:cubicBezTo>
                <a:cubicBezTo>
                  <a:pt x="6993037" y="49011"/>
                  <a:pt x="6598723" y="59405"/>
                  <a:pt x="6430952" y="18288"/>
                </a:cubicBezTo>
                <a:cubicBezTo>
                  <a:pt x="6284771" y="15315"/>
                  <a:pt x="6162730" y="20350"/>
                  <a:pt x="5915391" y="18288"/>
                </a:cubicBezTo>
                <a:cubicBezTo>
                  <a:pt x="5684668" y="13603"/>
                  <a:pt x="5422852" y="53618"/>
                  <a:pt x="5237020" y="18288"/>
                </a:cubicBezTo>
                <a:cubicBezTo>
                  <a:pt x="5035482" y="26296"/>
                  <a:pt x="4719808" y="55145"/>
                  <a:pt x="4558650" y="18288"/>
                </a:cubicBezTo>
                <a:cubicBezTo>
                  <a:pt x="4375169" y="-35587"/>
                  <a:pt x="4137553" y="12086"/>
                  <a:pt x="3880279" y="18288"/>
                </a:cubicBezTo>
                <a:cubicBezTo>
                  <a:pt x="3624533" y="32648"/>
                  <a:pt x="3467387" y="6480"/>
                  <a:pt x="3201909" y="18288"/>
                </a:cubicBezTo>
                <a:cubicBezTo>
                  <a:pt x="2918126" y="73342"/>
                  <a:pt x="2717830" y="-17156"/>
                  <a:pt x="2604943" y="18288"/>
                </a:cubicBezTo>
                <a:cubicBezTo>
                  <a:pt x="2496133" y="44525"/>
                  <a:pt x="2003915" y="18254"/>
                  <a:pt x="1845168" y="18288"/>
                </a:cubicBezTo>
                <a:cubicBezTo>
                  <a:pt x="1694518" y="14989"/>
                  <a:pt x="1344959" y="44188"/>
                  <a:pt x="1166797" y="18288"/>
                </a:cubicBezTo>
                <a:cubicBezTo>
                  <a:pt x="935925" y="69451"/>
                  <a:pt x="319712" y="-63972"/>
                  <a:pt x="0" y="18288"/>
                </a:cubicBezTo>
                <a:cubicBezTo>
                  <a:pt x="1307" y="12414"/>
                  <a:pt x="-32" y="574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custGeom>
                    <a:avLst/>
                    <a:gdLst>
                      <a:gd name="connsiteX0" fmla="*/ 0 w 8140446"/>
                      <a:gd name="connsiteY0" fmla="*/ 0 h 18288"/>
                      <a:gd name="connsiteX1" fmla="*/ 434157 w 8140446"/>
                      <a:gd name="connsiteY1" fmla="*/ 0 h 18288"/>
                      <a:gd name="connsiteX2" fmla="*/ 1193932 w 8140446"/>
                      <a:gd name="connsiteY2" fmla="*/ 0 h 18288"/>
                      <a:gd name="connsiteX3" fmla="*/ 1628089 w 8140446"/>
                      <a:gd name="connsiteY3" fmla="*/ 0 h 18288"/>
                      <a:gd name="connsiteX4" fmla="*/ 2225055 w 8140446"/>
                      <a:gd name="connsiteY4" fmla="*/ 0 h 18288"/>
                      <a:gd name="connsiteX5" fmla="*/ 3066235 w 8140446"/>
                      <a:gd name="connsiteY5" fmla="*/ 0 h 18288"/>
                      <a:gd name="connsiteX6" fmla="*/ 3744605 w 8140446"/>
                      <a:gd name="connsiteY6" fmla="*/ 0 h 18288"/>
                      <a:gd name="connsiteX7" fmla="*/ 4504380 w 8140446"/>
                      <a:gd name="connsiteY7" fmla="*/ 0 h 18288"/>
                      <a:gd name="connsiteX8" fmla="*/ 5101346 w 8140446"/>
                      <a:gd name="connsiteY8" fmla="*/ 0 h 18288"/>
                      <a:gd name="connsiteX9" fmla="*/ 5779717 w 8140446"/>
                      <a:gd name="connsiteY9" fmla="*/ 0 h 18288"/>
                      <a:gd name="connsiteX10" fmla="*/ 6620896 w 8140446"/>
                      <a:gd name="connsiteY10" fmla="*/ 0 h 18288"/>
                      <a:gd name="connsiteX11" fmla="*/ 7136458 w 8140446"/>
                      <a:gd name="connsiteY11" fmla="*/ 0 h 18288"/>
                      <a:gd name="connsiteX12" fmla="*/ 8140446 w 8140446"/>
                      <a:gd name="connsiteY12" fmla="*/ 0 h 18288"/>
                      <a:gd name="connsiteX13" fmla="*/ 8140446 w 8140446"/>
                      <a:gd name="connsiteY13" fmla="*/ 18288 h 18288"/>
                      <a:gd name="connsiteX14" fmla="*/ 7543480 w 8140446"/>
                      <a:gd name="connsiteY14" fmla="*/ 18288 h 18288"/>
                      <a:gd name="connsiteX15" fmla="*/ 7109323 w 8140446"/>
                      <a:gd name="connsiteY15" fmla="*/ 18288 h 18288"/>
                      <a:gd name="connsiteX16" fmla="*/ 6430952 w 8140446"/>
                      <a:gd name="connsiteY16" fmla="*/ 18288 h 18288"/>
                      <a:gd name="connsiteX17" fmla="*/ 5915391 w 8140446"/>
                      <a:gd name="connsiteY17" fmla="*/ 18288 h 18288"/>
                      <a:gd name="connsiteX18" fmla="*/ 5237020 w 8140446"/>
                      <a:gd name="connsiteY18" fmla="*/ 18288 h 18288"/>
                      <a:gd name="connsiteX19" fmla="*/ 4558650 w 8140446"/>
                      <a:gd name="connsiteY19" fmla="*/ 18288 h 18288"/>
                      <a:gd name="connsiteX20" fmla="*/ 3880279 w 8140446"/>
                      <a:gd name="connsiteY20" fmla="*/ 18288 h 18288"/>
                      <a:gd name="connsiteX21" fmla="*/ 3201909 w 8140446"/>
                      <a:gd name="connsiteY21" fmla="*/ 18288 h 18288"/>
                      <a:gd name="connsiteX22" fmla="*/ 2604943 w 8140446"/>
                      <a:gd name="connsiteY22" fmla="*/ 18288 h 18288"/>
                      <a:gd name="connsiteX23" fmla="*/ 1845168 w 8140446"/>
                      <a:gd name="connsiteY23" fmla="*/ 18288 h 18288"/>
                      <a:gd name="connsiteX24" fmla="*/ 1166797 w 8140446"/>
                      <a:gd name="connsiteY24" fmla="*/ 18288 h 18288"/>
                      <a:gd name="connsiteX25" fmla="*/ 0 w 8140446"/>
                      <a:gd name="connsiteY25" fmla="*/ 18288 h 18288"/>
                      <a:gd name="connsiteX26" fmla="*/ 0 w 8140446"/>
                      <a:gd name="connsiteY2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40446" h="18288" fill="none" extrusionOk="0">
                        <a:moveTo>
                          <a:pt x="0" y="0"/>
                        </a:moveTo>
                        <a:cubicBezTo>
                          <a:pt x="94920" y="9103"/>
                          <a:pt x="287892" y="-4966"/>
                          <a:pt x="434157" y="0"/>
                        </a:cubicBezTo>
                        <a:cubicBezTo>
                          <a:pt x="580422" y="4966"/>
                          <a:pt x="943595" y="-14182"/>
                          <a:pt x="1193932" y="0"/>
                        </a:cubicBezTo>
                        <a:cubicBezTo>
                          <a:pt x="1444270" y="14182"/>
                          <a:pt x="1472129" y="5523"/>
                          <a:pt x="1628089" y="0"/>
                        </a:cubicBezTo>
                        <a:cubicBezTo>
                          <a:pt x="1784049" y="-5523"/>
                          <a:pt x="1962419" y="-17322"/>
                          <a:pt x="2225055" y="0"/>
                        </a:cubicBezTo>
                        <a:cubicBezTo>
                          <a:pt x="2487691" y="17322"/>
                          <a:pt x="2700681" y="1311"/>
                          <a:pt x="3066235" y="0"/>
                        </a:cubicBezTo>
                        <a:cubicBezTo>
                          <a:pt x="3431789" y="-1311"/>
                          <a:pt x="3405662" y="25081"/>
                          <a:pt x="3744605" y="0"/>
                        </a:cubicBezTo>
                        <a:cubicBezTo>
                          <a:pt x="4083548" y="-25081"/>
                          <a:pt x="4265111" y="-11945"/>
                          <a:pt x="4504380" y="0"/>
                        </a:cubicBezTo>
                        <a:cubicBezTo>
                          <a:pt x="4743649" y="11945"/>
                          <a:pt x="4860394" y="-2832"/>
                          <a:pt x="5101346" y="0"/>
                        </a:cubicBezTo>
                        <a:cubicBezTo>
                          <a:pt x="5342298" y="2832"/>
                          <a:pt x="5456387" y="23676"/>
                          <a:pt x="5779717" y="0"/>
                        </a:cubicBezTo>
                        <a:cubicBezTo>
                          <a:pt x="6103047" y="-23676"/>
                          <a:pt x="6270379" y="-37291"/>
                          <a:pt x="6620896" y="0"/>
                        </a:cubicBezTo>
                        <a:cubicBezTo>
                          <a:pt x="6971413" y="37291"/>
                          <a:pt x="6989068" y="24674"/>
                          <a:pt x="7136458" y="0"/>
                        </a:cubicBezTo>
                        <a:cubicBezTo>
                          <a:pt x="7283848" y="-24674"/>
                          <a:pt x="7752532" y="-22436"/>
                          <a:pt x="8140446" y="0"/>
                        </a:cubicBezTo>
                        <a:cubicBezTo>
                          <a:pt x="8140314" y="7702"/>
                          <a:pt x="8140234" y="13511"/>
                          <a:pt x="8140446" y="18288"/>
                        </a:cubicBezTo>
                        <a:cubicBezTo>
                          <a:pt x="7906329" y="-3043"/>
                          <a:pt x="7681180" y="27465"/>
                          <a:pt x="7543480" y="18288"/>
                        </a:cubicBezTo>
                        <a:cubicBezTo>
                          <a:pt x="7405780" y="9111"/>
                          <a:pt x="7216607" y="3660"/>
                          <a:pt x="7109323" y="18288"/>
                        </a:cubicBezTo>
                        <a:cubicBezTo>
                          <a:pt x="7002039" y="32916"/>
                          <a:pt x="6576231" y="42692"/>
                          <a:pt x="6430952" y="18288"/>
                        </a:cubicBezTo>
                        <a:cubicBezTo>
                          <a:pt x="6285673" y="-6116"/>
                          <a:pt x="6138840" y="34521"/>
                          <a:pt x="5915391" y="18288"/>
                        </a:cubicBezTo>
                        <a:cubicBezTo>
                          <a:pt x="5691942" y="2055"/>
                          <a:pt x="5459460" y="51666"/>
                          <a:pt x="5237020" y="18288"/>
                        </a:cubicBezTo>
                        <a:cubicBezTo>
                          <a:pt x="5014580" y="-15090"/>
                          <a:pt x="4747677" y="40449"/>
                          <a:pt x="4558650" y="18288"/>
                        </a:cubicBezTo>
                        <a:cubicBezTo>
                          <a:pt x="4369623" y="-3873"/>
                          <a:pt x="4146061" y="12568"/>
                          <a:pt x="3880279" y="18288"/>
                        </a:cubicBezTo>
                        <a:cubicBezTo>
                          <a:pt x="3614497" y="24008"/>
                          <a:pt x="3473808" y="-12908"/>
                          <a:pt x="3201909" y="18288"/>
                        </a:cubicBezTo>
                        <a:cubicBezTo>
                          <a:pt x="2930010" y="49484"/>
                          <a:pt x="2728175" y="-3430"/>
                          <a:pt x="2604943" y="18288"/>
                        </a:cubicBezTo>
                        <a:cubicBezTo>
                          <a:pt x="2481711" y="40006"/>
                          <a:pt x="2004334" y="26952"/>
                          <a:pt x="1845168" y="18288"/>
                        </a:cubicBezTo>
                        <a:cubicBezTo>
                          <a:pt x="1686003" y="9624"/>
                          <a:pt x="1375070" y="37580"/>
                          <a:pt x="1166797" y="18288"/>
                        </a:cubicBezTo>
                        <a:cubicBezTo>
                          <a:pt x="958524" y="-1004"/>
                          <a:pt x="342846" y="8880"/>
                          <a:pt x="0" y="18288"/>
                        </a:cubicBezTo>
                        <a:cubicBezTo>
                          <a:pt x="129" y="13298"/>
                          <a:pt x="-675" y="6857"/>
                          <a:pt x="0" y="0"/>
                        </a:cubicBezTo>
                        <a:close/>
                      </a:path>
                      <a:path w="8140446" h="18288" stroke="0" extrusionOk="0">
                        <a:moveTo>
                          <a:pt x="0" y="0"/>
                        </a:moveTo>
                        <a:cubicBezTo>
                          <a:pt x="142435" y="-24533"/>
                          <a:pt x="380026" y="17447"/>
                          <a:pt x="596966" y="0"/>
                        </a:cubicBezTo>
                        <a:cubicBezTo>
                          <a:pt x="813906" y="-17447"/>
                          <a:pt x="830530" y="13462"/>
                          <a:pt x="1031123" y="0"/>
                        </a:cubicBezTo>
                        <a:cubicBezTo>
                          <a:pt x="1231716" y="-13462"/>
                          <a:pt x="1634038" y="0"/>
                          <a:pt x="1872303" y="0"/>
                        </a:cubicBezTo>
                        <a:cubicBezTo>
                          <a:pt x="2110568" y="0"/>
                          <a:pt x="2261934" y="-25727"/>
                          <a:pt x="2469269" y="0"/>
                        </a:cubicBezTo>
                        <a:cubicBezTo>
                          <a:pt x="2676604" y="25727"/>
                          <a:pt x="2790440" y="16284"/>
                          <a:pt x="3066235" y="0"/>
                        </a:cubicBezTo>
                        <a:cubicBezTo>
                          <a:pt x="3342030" y="-16284"/>
                          <a:pt x="3685603" y="41976"/>
                          <a:pt x="3907414" y="0"/>
                        </a:cubicBezTo>
                        <a:cubicBezTo>
                          <a:pt x="4129225" y="-41976"/>
                          <a:pt x="4177416" y="-7598"/>
                          <a:pt x="4422976" y="0"/>
                        </a:cubicBezTo>
                        <a:cubicBezTo>
                          <a:pt x="4668536" y="7598"/>
                          <a:pt x="5023499" y="-28058"/>
                          <a:pt x="5264155" y="0"/>
                        </a:cubicBezTo>
                        <a:cubicBezTo>
                          <a:pt x="5504811" y="28058"/>
                          <a:pt x="5703675" y="13288"/>
                          <a:pt x="6105335" y="0"/>
                        </a:cubicBezTo>
                        <a:cubicBezTo>
                          <a:pt x="6506995" y="-13288"/>
                          <a:pt x="6455516" y="-5124"/>
                          <a:pt x="6783705" y="0"/>
                        </a:cubicBezTo>
                        <a:cubicBezTo>
                          <a:pt x="7111894" y="5124"/>
                          <a:pt x="7512856" y="10604"/>
                          <a:pt x="8140446" y="0"/>
                        </a:cubicBezTo>
                        <a:cubicBezTo>
                          <a:pt x="8140458" y="8833"/>
                          <a:pt x="8140986" y="9830"/>
                          <a:pt x="8140446" y="18288"/>
                        </a:cubicBezTo>
                        <a:cubicBezTo>
                          <a:pt x="7959314" y="3345"/>
                          <a:pt x="7870113" y="10437"/>
                          <a:pt x="7706289" y="18288"/>
                        </a:cubicBezTo>
                        <a:cubicBezTo>
                          <a:pt x="7542465" y="26139"/>
                          <a:pt x="7157940" y="17482"/>
                          <a:pt x="6865109" y="18288"/>
                        </a:cubicBezTo>
                        <a:cubicBezTo>
                          <a:pt x="6572278" y="19094"/>
                          <a:pt x="6524256" y="38051"/>
                          <a:pt x="6349548" y="18288"/>
                        </a:cubicBezTo>
                        <a:cubicBezTo>
                          <a:pt x="6174840" y="-1475"/>
                          <a:pt x="5951624" y="174"/>
                          <a:pt x="5671177" y="18288"/>
                        </a:cubicBezTo>
                        <a:cubicBezTo>
                          <a:pt x="5390730" y="36402"/>
                          <a:pt x="5222992" y="60058"/>
                          <a:pt x="4829998" y="18288"/>
                        </a:cubicBezTo>
                        <a:cubicBezTo>
                          <a:pt x="4437004" y="-23482"/>
                          <a:pt x="4344181" y="39087"/>
                          <a:pt x="4151627" y="18288"/>
                        </a:cubicBezTo>
                        <a:cubicBezTo>
                          <a:pt x="3959073" y="-2511"/>
                          <a:pt x="3886970" y="32875"/>
                          <a:pt x="3717470" y="18288"/>
                        </a:cubicBezTo>
                        <a:cubicBezTo>
                          <a:pt x="3547970" y="3701"/>
                          <a:pt x="3451521" y="31872"/>
                          <a:pt x="3201909" y="18288"/>
                        </a:cubicBezTo>
                        <a:cubicBezTo>
                          <a:pt x="2952297" y="4704"/>
                          <a:pt x="2543413" y="6029"/>
                          <a:pt x="2360729" y="18288"/>
                        </a:cubicBezTo>
                        <a:cubicBezTo>
                          <a:pt x="2178045" y="30547"/>
                          <a:pt x="1906056" y="25847"/>
                          <a:pt x="1682359" y="18288"/>
                        </a:cubicBezTo>
                        <a:cubicBezTo>
                          <a:pt x="1458662" y="10730"/>
                          <a:pt x="1330405" y="8046"/>
                          <a:pt x="1166797" y="18288"/>
                        </a:cubicBezTo>
                        <a:cubicBezTo>
                          <a:pt x="1003189" y="28530"/>
                          <a:pt x="278098" y="19533"/>
                          <a:pt x="0" y="18288"/>
                        </a:cubicBezTo>
                        <a:cubicBezTo>
                          <a:pt x="74" y="14054"/>
                          <a:pt x="-46" y="699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4294967295"/>
          </p:nvPr>
        </p:nvSpPr>
        <p:spPr>
          <a:xfrm>
            <a:off x="628649" y="1929384"/>
            <a:ext cx="8320797" cy="4818888"/>
          </a:xfrm>
        </p:spPr>
        <p:txBody>
          <a:bodyPr vert="horz" lIns="91440" tIns="45720" rIns="91440" bIns="45720" rtlCol="0">
            <a:normAutofit lnSpcReduction="10000"/>
          </a:bodyPr>
          <a:lstStyle/>
          <a:p>
            <a:pPr indent="-228600" defTabSz="914400" fontAlgn="base">
              <a:lnSpc>
                <a:spcPct val="90000"/>
              </a:lnSpc>
              <a:buFont typeface="Arial" panose="020B0604020202020204" pitchFamily="34" charset="0"/>
              <a:buChar char="•"/>
            </a:pPr>
            <a:r>
              <a:rPr lang="en-US" sz="2800" b="1" dirty="0"/>
              <a:t>By the end of this lecture, you should be able to:</a:t>
            </a:r>
          </a:p>
          <a:p>
            <a:pPr lvl="1" indent="-228600" defTabSz="914400" fontAlgn="base">
              <a:lnSpc>
                <a:spcPct val="90000"/>
              </a:lnSpc>
              <a:spcAft>
                <a:spcPts val="1000"/>
              </a:spcAft>
              <a:buFont typeface="Arial" panose="020B0604020202020204" pitchFamily="34" charset="0"/>
              <a:buChar char="•"/>
            </a:pPr>
            <a:r>
              <a:rPr lang="en-US" dirty="0"/>
              <a:t>Discuss the notion of life</a:t>
            </a:r>
          </a:p>
          <a:p>
            <a:pPr lvl="1" indent="-228600" defTabSz="914400" fontAlgn="base">
              <a:lnSpc>
                <a:spcPct val="90000"/>
              </a:lnSpc>
              <a:spcAft>
                <a:spcPts val="1000"/>
              </a:spcAft>
              <a:buFont typeface="Arial" panose="020B0604020202020204" pitchFamily="34" charset="0"/>
              <a:buChar char="•"/>
            </a:pPr>
            <a:r>
              <a:rPr lang="en-US" dirty="0"/>
              <a:t>Explain the characteristics of living beings from a philosophical perspective.</a:t>
            </a:r>
          </a:p>
          <a:p>
            <a:pPr lvl="1" indent="-228600" defTabSz="914400" fontAlgn="base">
              <a:lnSpc>
                <a:spcPct val="90000"/>
              </a:lnSpc>
              <a:spcAft>
                <a:spcPts val="1000"/>
              </a:spcAft>
              <a:buFont typeface="Arial" panose="020B0604020202020204" pitchFamily="34" charset="0"/>
              <a:buChar char="•"/>
            </a:pPr>
            <a:r>
              <a:rPr lang="en-US" dirty="0"/>
              <a:t>Identify the three levels of life.</a:t>
            </a:r>
          </a:p>
          <a:p>
            <a:pPr lvl="2" defTabSz="914400" fontAlgn="base">
              <a:lnSpc>
                <a:spcPct val="90000"/>
              </a:lnSpc>
              <a:spcAft>
                <a:spcPts val="1000"/>
              </a:spcAft>
              <a:buFont typeface="Arial" panose="020B0604020202020204" pitchFamily="34" charset="0"/>
              <a:buChar char="•"/>
            </a:pPr>
            <a:r>
              <a:rPr lang="en-US" dirty="0"/>
              <a:t>Discuss the distinctive characteristics or powers of the three levels of life.</a:t>
            </a:r>
          </a:p>
          <a:p>
            <a:pPr lvl="1" indent="-228600" defTabSz="914400" fontAlgn="base">
              <a:lnSpc>
                <a:spcPct val="90000"/>
              </a:lnSpc>
              <a:spcAft>
                <a:spcPts val="1000"/>
              </a:spcAft>
              <a:buFont typeface="Arial" panose="020B0604020202020204" pitchFamily="34" charset="0"/>
              <a:buChar char="•"/>
            </a:pPr>
            <a:r>
              <a:rPr lang="en-US" dirty="0"/>
              <a:t>Explain the substantial unity of body and soul in living things.</a:t>
            </a:r>
          </a:p>
          <a:p>
            <a:pPr lvl="1" indent="-228600" defTabSz="914400" fontAlgn="base">
              <a:lnSpc>
                <a:spcPct val="90000"/>
              </a:lnSpc>
              <a:buFont typeface="Arial" panose="020B0604020202020204" pitchFamily="34" charset="0"/>
              <a:buChar char="•"/>
            </a:pPr>
            <a:r>
              <a:rPr lang="en-US" dirty="0"/>
              <a:t>Discuss the notion of the soul.</a:t>
            </a:r>
          </a:p>
        </p:txBody>
      </p:sp>
    </p:spTree>
    <p:extLst>
      <p:ext uri="{BB962C8B-B14F-4D97-AF65-F5344CB8AC3E}">
        <p14:creationId xmlns:p14="http://schemas.microsoft.com/office/powerpoint/2010/main" val="8674795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170" name="Picture 2" descr="See the source image">
            <a:extLst>
              <a:ext uri="{FF2B5EF4-FFF2-40B4-BE49-F238E27FC236}">
                <a16:creationId xmlns:a16="http://schemas.microsoft.com/office/drawing/2014/main" id="{44042837-969D-4433-A300-199610F118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5725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2141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5413-3979-4128-AC7D-97BD1AB9B542}"/>
              </a:ext>
            </a:extLst>
          </p:cNvPr>
          <p:cNvSpPr>
            <a:spLocks noGrp="1"/>
          </p:cNvSpPr>
          <p:nvPr>
            <p:ph type="title"/>
          </p:nvPr>
        </p:nvSpPr>
        <p:spPr/>
        <p:txBody>
          <a:bodyPr/>
          <a:lstStyle/>
          <a:p>
            <a:r>
              <a:rPr lang="en-US" i="1" dirty="0"/>
              <a:t>6. Immanence</a:t>
            </a:r>
          </a:p>
        </p:txBody>
      </p:sp>
      <p:sp>
        <p:nvSpPr>
          <p:cNvPr id="3" name="Content Placeholder 2">
            <a:extLst>
              <a:ext uri="{FF2B5EF4-FFF2-40B4-BE49-F238E27FC236}">
                <a16:creationId xmlns:a16="http://schemas.microsoft.com/office/drawing/2014/main" id="{AD04E5BE-32AA-4FB7-BFB8-52F7007C03AA}"/>
              </a:ext>
            </a:extLst>
          </p:cNvPr>
          <p:cNvSpPr>
            <a:spLocks noGrp="1"/>
          </p:cNvSpPr>
          <p:nvPr>
            <p:ph idx="1"/>
          </p:nvPr>
        </p:nvSpPr>
        <p:spPr/>
        <p:txBody>
          <a:bodyPr>
            <a:normAutofit fontScale="92500" lnSpcReduction="20000"/>
          </a:bodyPr>
          <a:lstStyle/>
          <a:p>
            <a:pPr algn="l"/>
            <a:r>
              <a:rPr lang="en-US" sz="3200" dirty="0"/>
              <a:t>The actions of living beings always remain within the agent that accomplishes them.</a:t>
            </a:r>
          </a:p>
          <a:p>
            <a:pPr lvl="1"/>
            <a:endParaRPr lang="en-US" sz="2800" dirty="0"/>
          </a:p>
          <a:p>
            <a:pPr lvl="1"/>
            <a:r>
              <a:rPr lang="en-US" sz="2800" dirty="0"/>
              <a:t>The activity of a living thing has an impact on the living thing itself. OR</a:t>
            </a:r>
          </a:p>
          <a:p>
            <a:pPr lvl="1"/>
            <a:r>
              <a:rPr lang="en-US" sz="2800" dirty="0"/>
              <a:t>The operations of a living thing will produce effects on the living thing itself</a:t>
            </a:r>
          </a:p>
          <a:p>
            <a:pPr lvl="2"/>
            <a:endParaRPr lang="en-US" sz="2400" dirty="0"/>
          </a:p>
          <a:p>
            <a:pPr lvl="2"/>
            <a:r>
              <a:rPr lang="en-US" sz="2400" dirty="0"/>
              <a:t>E.g., an act of nutrition will impact the body/remain in the body in the form of muscle, fat, etc.</a:t>
            </a:r>
          </a:p>
          <a:p>
            <a:pPr lvl="2"/>
            <a:endParaRPr lang="en-US" sz="2400" dirty="0"/>
          </a:p>
          <a:p>
            <a:pPr lvl="2"/>
            <a:r>
              <a:rPr lang="en-US" sz="2400" dirty="0"/>
              <a:t>Acts of lying will impact a person/remain in the person in the form of a vice-liar (a person who tells lies= a liar)</a:t>
            </a:r>
          </a:p>
        </p:txBody>
      </p:sp>
    </p:spTree>
    <p:extLst>
      <p:ext uri="{BB962C8B-B14F-4D97-AF65-F5344CB8AC3E}">
        <p14:creationId xmlns:p14="http://schemas.microsoft.com/office/powerpoint/2010/main" val="2165940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5413-3979-4128-AC7D-97BD1AB9B542}"/>
              </a:ext>
            </a:extLst>
          </p:cNvPr>
          <p:cNvSpPr>
            <a:spLocks noGrp="1"/>
          </p:cNvSpPr>
          <p:nvPr>
            <p:ph type="title"/>
          </p:nvPr>
        </p:nvSpPr>
        <p:spPr/>
        <p:txBody>
          <a:bodyPr/>
          <a:lstStyle/>
          <a:p>
            <a:r>
              <a:rPr lang="en-US" i="1" dirty="0"/>
              <a:t>7. Transcendence</a:t>
            </a:r>
          </a:p>
        </p:txBody>
      </p:sp>
      <p:sp>
        <p:nvSpPr>
          <p:cNvPr id="3" name="Content Placeholder 2">
            <a:extLst>
              <a:ext uri="{FF2B5EF4-FFF2-40B4-BE49-F238E27FC236}">
                <a16:creationId xmlns:a16="http://schemas.microsoft.com/office/drawing/2014/main" id="{AD04E5BE-32AA-4FB7-BFB8-52F7007C03AA}"/>
              </a:ext>
            </a:extLst>
          </p:cNvPr>
          <p:cNvSpPr>
            <a:spLocks noGrp="1"/>
          </p:cNvSpPr>
          <p:nvPr>
            <p:ph idx="1"/>
          </p:nvPr>
        </p:nvSpPr>
        <p:spPr>
          <a:xfrm>
            <a:off x="1063466" y="1600200"/>
            <a:ext cx="7790602" cy="4911309"/>
          </a:xfrm>
        </p:spPr>
        <p:txBody>
          <a:bodyPr>
            <a:normAutofit/>
          </a:bodyPr>
          <a:lstStyle/>
          <a:p>
            <a:r>
              <a:rPr lang="en-US" sz="2800" dirty="0"/>
              <a:t>Living beings have the capacity to overcome the </a:t>
            </a:r>
            <a:r>
              <a:rPr lang="en-US" sz="2800" u="sng" dirty="0"/>
              <a:t>limits</a:t>
            </a:r>
            <a:r>
              <a:rPr lang="en-US" sz="2800" dirty="0"/>
              <a:t> of existence through action</a:t>
            </a:r>
          </a:p>
          <a:p>
            <a:pPr lvl="1"/>
            <a:r>
              <a:rPr lang="en-US" dirty="0"/>
              <a:t>Transcendence is opposed to the </a:t>
            </a:r>
            <a:r>
              <a:rPr lang="en-US" u="sng" dirty="0"/>
              <a:t>limitedness</a:t>
            </a:r>
            <a:r>
              <a:rPr lang="en-US" dirty="0"/>
              <a:t> of non-living beings.</a:t>
            </a:r>
          </a:p>
          <a:p>
            <a:endParaRPr lang="en-US" sz="2800" dirty="0"/>
          </a:p>
          <a:p>
            <a:r>
              <a:rPr lang="en-US" sz="2800" dirty="0"/>
              <a:t>Living beings are </a:t>
            </a:r>
            <a:r>
              <a:rPr lang="en-US" sz="2800" u="sng" dirty="0"/>
              <a:t>open</a:t>
            </a:r>
            <a:r>
              <a:rPr lang="en-US" sz="2800" dirty="0"/>
              <a:t> to other reality</a:t>
            </a:r>
            <a:endParaRPr lang="en-US" sz="2600" dirty="0"/>
          </a:p>
          <a:p>
            <a:pPr lvl="1"/>
            <a:r>
              <a:rPr lang="en-US" dirty="0"/>
              <a:t>Transcendence is opposed to the </a:t>
            </a:r>
            <a:r>
              <a:rPr lang="en-US" u="sng" dirty="0"/>
              <a:t>closure</a:t>
            </a:r>
            <a:r>
              <a:rPr lang="en-US" dirty="0"/>
              <a:t> of non-living beings.</a:t>
            </a:r>
          </a:p>
          <a:p>
            <a:pPr lvl="2"/>
            <a:r>
              <a:rPr lang="en-US" sz="2200" dirty="0"/>
              <a:t>Nutrition is a sign that plants are open to nutrients</a:t>
            </a:r>
          </a:p>
          <a:p>
            <a:pPr lvl="2"/>
            <a:r>
              <a:rPr lang="en-US" sz="2200" dirty="0"/>
              <a:t>Sensation is a sign that animals are open to stimuli</a:t>
            </a:r>
          </a:p>
          <a:p>
            <a:pPr lvl="2"/>
            <a:r>
              <a:rPr lang="en-US" sz="2200" dirty="0"/>
              <a:t>An act of kindness is a sign that man is open to others</a:t>
            </a:r>
          </a:p>
        </p:txBody>
      </p:sp>
    </p:spTree>
    <p:extLst>
      <p:ext uri="{BB962C8B-B14F-4D97-AF65-F5344CB8AC3E}">
        <p14:creationId xmlns:p14="http://schemas.microsoft.com/office/powerpoint/2010/main" val="40973175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8" name="Rectangle 191">
            <a:extLst>
              <a:ext uri="{FF2B5EF4-FFF2-40B4-BE49-F238E27FC236}">
                <a16:creationId xmlns:a16="http://schemas.microsoft.com/office/drawing/2014/main" id="{60673911-1A14-47AE-B9FC-3B697AAE3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0030" y="4892040"/>
            <a:ext cx="8661654" cy="1645920"/>
          </a:xfrm>
          <a:prstGeom prst="rect">
            <a:avLst/>
          </a:prstGeom>
          <a:solidFill>
            <a:srgbClr val="262626"/>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42686BB2-FAAA-4400-A5C8-4B1B8C482DB2}"/>
              </a:ext>
            </a:extLst>
          </p:cNvPr>
          <p:cNvSpPr>
            <a:spLocks noGrp="1"/>
          </p:cNvSpPr>
          <p:nvPr>
            <p:ph type="title"/>
          </p:nvPr>
        </p:nvSpPr>
        <p:spPr>
          <a:xfrm>
            <a:off x="537210" y="5093208"/>
            <a:ext cx="5662422" cy="1261872"/>
          </a:xfrm>
        </p:spPr>
        <p:txBody>
          <a:bodyPr vert="horz" lIns="91440" tIns="45720" rIns="91440" bIns="45720" rtlCol="0" anchor="ctr">
            <a:noAutofit/>
          </a:bodyPr>
          <a:lstStyle/>
          <a:p>
            <a:pPr algn="r" defTabSz="914400">
              <a:lnSpc>
                <a:spcPct val="90000"/>
              </a:lnSpc>
            </a:pPr>
            <a:r>
              <a:rPr lang="en-US" sz="2800" dirty="0">
                <a:solidFill>
                  <a:srgbClr val="FFFFFF"/>
                </a:solidFill>
              </a:rPr>
              <a:t>CORPOREAL LIFE</a:t>
            </a:r>
            <a:endParaRPr lang="en-US" sz="2800" kern="1200" dirty="0">
              <a:solidFill>
                <a:srgbClr val="FFFFFF"/>
              </a:solidFill>
              <a:latin typeface="+mj-lt"/>
              <a:ea typeface="+mj-ea"/>
              <a:cs typeface="+mj-cs"/>
            </a:endParaRPr>
          </a:p>
        </p:txBody>
      </p:sp>
      <p:sp>
        <p:nvSpPr>
          <p:cNvPr id="5" name="Text Placeholder 4">
            <a:extLst>
              <a:ext uri="{FF2B5EF4-FFF2-40B4-BE49-F238E27FC236}">
                <a16:creationId xmlns:a16="http://schemas.microsoft.com/office/drawing/2014/main" id="{EF16A0C2-183E-4684-9CF4-D23B9C7EB618}"/>
              </a:ext>
            </a:extLst>
          </p:cNvPr>
          <p:cNvSpPr>
            <a:spLocks noGrp="1"/>
          </p:cNvSpPr>
          <p:nvPr>
            <p:ph type="body" idx="1"/>
          </p:nvPr>
        </p:nvSpPr>
        <p:spPr>
          <a:xfrm>
            <a:off x="6377940" y="5093208"/>
            <a:ext cx="2228850" cy="1261872"/>
          </a:xfrm>
        </p:spPr>
        <p:txBody>
          <a:bodyPr vert="horz" lIns="91440" tIns="45720" rIns="91440" bIns="45720" rtlCol="0" anchor="ctr">
            <a:normAutofit/>
          </a:bodyPr>
          <a:lstStyle/>
          <a:p>
            <a:pPr defTabSz="914400">
              <a:lnSpc>
                <a:spcPct val="90000"/>
              </a:lnSpc>
              <a:spcBef>
                <a:spcPts val="1000"/>
              </a:spcBef>
            </a:pPr>
            <a:r>
              <a:rPr lang="en-US" sz="3000" kern="1200" dirty="0">
                <a:solidFill>
                  <a:srgbClr val="FFC000"/>
                </a:solidFill>
                <a:latin typeface="+mn-lt"/>
                <a:ea typeface="+mn-ea"/>
                <a:cs typeface="+mn-cs"/>
              </a:rPr>
              <a:t>Levels of Life</a:t>
            </a:r>
          </a:p>
        </p:txBody>
      </p:sp>
      <p:cxnSp>
        <p:nvCxnSpPr>
          <p:cNvPr id="3079" name="Straight Connector 192">
            <a:extLst>
              <a:ext uri="{FF2B5EF4-FFF2-40B4-BE49-F238E27FC236}">
                <a16:creationId xmlns:a16="http://schemas.microsoft.com/office/drawing/2014/main" id="{9392F240-FCCC-4D1B-89FD-0485B2F8F4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290132"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1266" name="Picture 2" descr="See the source image">
            <a:extLst>
              <a:ext uri="{FF2B5EF4-FFF2-40B4-BE49-F238E27FC236}">
                <a16:creationId xmlns:a16="http://schemas.microsoft.com/office/drawing/2014/main" id="{AE1BD2CB-75AC-4D25-8225-CFDDAA5F44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723" y="315517"/>
            <a:ext cx="7857067" cy="4418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36016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CE6F7E-27FD-40BA-BA7C-467378562CA5}"/>
              </a:ext>
            </a:extLst>
          </p:cNvPr>
          <p:cNvSpPr/>
          <p:nvPr/>
        </p:nvSpPr>
        <p:spPr>
          <a:xfrm>
            <a:off x="935025" y="3746035"/>
            <a:ext cx="7797338" cy="2687654"/>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715185-34AC-4A33-871C-82946BAD9591}"/>
              </a:ext>
            </a:extLst>
          </p:cNvPr>
          <p:cNvSpPr>
            <a:spLocks noGrp="1"/>
          </p:cNvSpPr>
          <p:nvPr>
            <p:ph type="title"/>
          </p:nvPr>
        </p:nvSpPr>
        <p:spPr/>
        <p:txBody>
          <a:bodyPr/>
          <a:lstStyle/>
          <a:p>
            <a:r>
              <a:rPr lang="en-US" dirty="0"/>
              <a:t>Readings</a:t>
            </a:r>
          </a:p>
        </p:txBody>
      </p:sp>
      <p:sp>
        <p:nvSpPr>
          <p:cNvPr id="3" name="Content Placeholder 2">
            <a:extLst>
              <a:ext uri="{FF2B5EF4-FFF2-40B4-BE49-F238E27FC236}">
                <a16:creationId xmlns:a16="http://schemas.microsoft.com/office/drawing/2014/main" id="{224F72B4-476B-4A16-AA41-1CC0B59BD03C}"/>
              </a:ext>
            </a:extLst>
          </p:cNvPr>
          <p:cNvSpPr>
            <a:spLocks noGrp="1"/>
          </p:cNvSpPr>
          <p:nvPr>
            <p:ph idx="1"/>
          </p:nvPr>
        </p:nvSpPr>
        <p:spPr/>
        <p:txBody>
          <a:bodyPr>
            <a:normAutofit/>
          </a:bodyPr>
          <a:lstStyle/>
          <a:p>
            <a:r>
              <a:rPr lang="en-US" dirty="0" err="1"/>
              <a:t>Lombo</a:t>
            </a:r>
            <a:r>
              <a:rPr lang="en-US" dirty="0"/>
              <a:t> &amp; Russo- Chapter 2 No. 4 OR p. 36-38</a:t>
            </a:r>
          </a:p>
          <a:p>
            <a:endParaRPr lang="en-US" dirty="0"/>
          </a:p>
          <a:p>
            <a:r>
              <a:rPr lang="en-US" dirty="0" err="1"/>
              <a:t>Mimbi</a:t>
            </a:r>
            <a:r>
              <a:rPr lang="en-US" dirty="0"/>
              <a:t>- p. 70-72</a:t>
            </a:r>
          </a:p>
          <a:p>
            <a:endParaRPr lang="en-US" sz="2800" dirty="0"/>
          </a:p>
          <a:p>
            <a:pPr marL="0" indent="0" algn="ctr">
              <a:buNone/>
            </a:pPr>
            <a:endParaRPr lang="en-US" sz="2800" dirty="0"/>
          </a:p>
          <a:p>
            <a:pPr marL="0" indent="0" algn="ctr">
              <a:buNone/>
            </a:pPr>
            <a:r>
              <a:rPr lang="en-US" sz="2800" b="1" u="sng" dirty="0"/>
              <a:t>PHILOSOPHICAL ANTHROPOLOGY</a:t>
            </a:r>
          </a:p>
          <a:p>
            <a:pPr marL="0" indent="0" algn="ctr">
              <a:buNone/>
            </a:pPr>
            <a:r>
              <a:rPr lang="en-US" sz="2800" b="1" u="sng" dirty="0"/>
              <a:t>CAT 1 </a:t>
            </a:r>
          </a:p>
          <a:p>
            <a:pPr marL="0" indent="0">
              <a:buNone/>
            </a:pPr>
            <a:r>
              <a:rPr lang="en-US" sz="2800" b="1" u="sng" dirty="0"/>
              <a:t>Question 1</a:t>
            </a:r>
          </a:p>
          <a:p>
            <a:pPr marL="0" indent="0">
              <a:buNone/>
            </a:pPr>
            <a:r>
              <a:rPr lang="en-US" b="1" dirty="0"/>
              <a:t>What do Philosophy and Covid-19 have in common?</a:t>
            </a:r>
          </a:p>
          <a:p>
            <a:pPr marL="0" indent="0">
              <a:buNone/>
            </a:pPr>
            <a:r>
              <a:rPr lang="en-US" sz="2800" i="1" dirty="0">
                <a:latin typeface="Ink Free" panose="03080402000500000000" pitchFamily="66" charset="0"/>
              </a:rPr>
              <a:t>You can </a:t>
            </a:r>
            <a:r>
              <a:rPr lang="en-US" sz="2800" i="1" dirty="0" err="1">
                <a:latin typeface="Ink Free" panose="03080402000500000000" pitchFamily="66" charset="0"/>
              </a:rPr>
              <a:t>gerrit</a:t>
            </a:r>
            <a:r>
              <a:rPr lang="en-US" sz="2800" i="1" dirty="0">
                <a:latin typeface="Ink Free" panose="03080402000500000000" pitchFamily="66" charset="0"/>
              </a:rPr>
              <a:t>, I can </a:t>
            </a:r>
            <a:r>
              <a:rPr lang="en-US" sz="2800" i="1" dirty="0" err="1">
                <a:latin typeface="Ink Free" panose="03080402000500000000" pitchFamily="66" charset="0"/>
              </a:rPr>
              <a:t>gerrit</a:t>
            </a:r>
            <a:r>
              <a:rPr lang="en-US" sz="2800" i="1" dirty="0">
                <a:latin typeface="Ink Free" panose="03080402000500000000" pitchFamily="66" charset="0"/>
              </a:rPr>
              <a:t>, anybody can </a:t>
            </a:r>
            <a:r>
              <a:rPr lang="en-US" sz="2800" i="1" dirty="0" err="1">
                <a:latin typeface="Ink Free" panose="03080402000500000000" pitchFamily="66" charset="0"/>
              </a:rPr>
              <a:t>gerrit</a:t>
            </a:r>
            <a:r>
              <a:rPr lang="en-US" sz="2800" i="1" dirty="0">
                <a:latin typeface="Ink Free" panose="03080402000500000000" pitchFamily="66" charset="0"/>
              </a:rPr>
              <a:t>!</a:t>
            </a:r>
          </a:p>
        </p:txBody>
      </p:sp>
    </p:spTree>
    <p:extLst>
      <p:ext uri="{BB962C8B-B14F-4D97-AF65-F5344CB8AC3E}">
        <p14:creationId xmlns:p14="http://schemas.microsoft.com/office/powerpoint/2010/main" val="1910948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7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83551" y="4633546"/>
            <a:ext cx="8579094"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2D2A5AC-3194-40A1-B49A-FE18BC74003C}"/>
              </a:ext>
            </a:extLst>
          </p:cNvPr>
          <p:cNvSpPr>
            <a:spLocks noGrp="1"/>
          </p:cNvSpPr>
          <p:nvPr>
            <p:ph type="title" idx="4294967295"/>
          </p:nvPr>
        </p:nvSpPr>
        <p:spPr>
          <a:xfrm>
            <a:off x="394554" y="4756638"/>
            <a:ext cx="8354891" cy="930447"/>
          </a:xfrm>
        </p:spPr>
        <p:txBody>
          <a:bodyPr vert="horz" lIns="91440" tIns="45720" rIns="91440" bIns="45720" rtlCol="0" anchor="b">
            <a:normAutofit/>
          </a:bodyPr>
          <a:lstStyle/>
          <a:p>
            <a:pPr marL="0" indent="0" defTabSz="914400">
              <a:lnSpc>
                <a:spcPct val="90000"/>
              </a:lnSpc>
            </a:pPr>
            <a:r>
              <a:rPr lang="en-US" sz="2400" dirty="0">
                <a:solidFill>
                  <a:schemeClr val="bg1"/>
                </a:solidFill>
              </a:rPr>
              <a:t>Think, pair, share:</a:t>
            </a:r>
            <a:br>
              <a:rPr lang="en-US" sz="2400" dirty="0">
                <a:solidFill>
                  <a:schemeClr val="bg1"/>
                </a:solidFill>
              </a:rPr>
            </a:br>
            <a:r>
              <a:rPr lang="en-US" sz="2400" dirty="0">
                <a:solidFill>
                  <a:schemeClr val="bg1"/>
                </a:solidFill>
              </a:rPr>
              <a:t>What characteristics distinguish plants from rocks?</a:t>
            </a:r>
            <a:endParaRPr lang="en-US" sz="2400" kern="1200" dirty="0">
              <a:solidFill>
                <a:schemeClr val="bg1"/>
              </a:solidFill>
            </a:endParaRPr>
          </a:p>
        </p:txBody>
      </p:sp>
      <p:pic>
        <p:nvPicPr>
          <p:cNvPr id="4098" name="Picture 2" descr="Improving Students' Critical Thinking with the 5E Model : Studies Weekly">
            <a:extLst>
              <a:ext uri="{FF2B5EF4-FFF2-40B4-BE49-F238E27FC236}">
                <a16:creationId xmlns:a16="http://schemas.microsoft.com/office/drawing/2014/main" id="{E9B81891-93FF-4DBC-804E-8D0949E8BBE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4238"/>
          <a:stretch/>
        </p:blipFill>
        <p:spPr bwMode="auto">
          <a:xfrm>
            <a:off x="240030" y="319990"/>
            <a:ext cx="8622615" cy="3697538"/>
          </a:xfrm>
          <a:prstGeom prst="rect">
            <a:avLst/>
          </a:prstGeom>
          <a:noFill/>
          <a:extLst>
            <a:ext uri="{909E8E84-426E-40DD-AFC4-6F175D3DCCD1}">
              <a14:hiddenFill xmlns:a14="http://schemas.microsoft.com/office/drawing/2010/main">
                <a:solidFill>
                  <a:srgbClr val="FFFFFF"/>
                </a:solidFill>
              </a14:hiddenFill>
            </a:ext>
          </a:extLst>
        </p:spPr>
      </p:pic>
      <p:cxnSp>
        <p:nvCxnSpPr>
          <p:cNvPr id="4104" name="Straight Connector 7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57350" y="5738691"/>
            <a:ext cx="58293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2465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7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83551" y="4633546"/>
            <a:ext cx="8579094"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2D2A5AC-3194-40A1-B49A-FE18BC74003C}"/>
              </a:ext>
            </a:extLst>
          </p:cNvPr>
          <p:cNvSpPr>
            <a:spLocks noGrp="1"/>
          </p:cNvSpPr>
          <p:nvPr>
            <p:ph type="title" idx="4294967295"/>
          </p:nvPr>
        </p:nvSpPr>
        <p:spPr>
          <a:xfrm>
            <a:off x="394554" y="4756638"/>
            <a:ext cx="8354891" cy="930447"/>
          </a:xfrm>
        </p:spPr>
        <p:txBody>
          <a:bodyPr vert="horz" lIns="91440" tIns="45720" rIns="91440" bIns="45720" rtlCol="0" anchor="b">
            <a:normAutofit/>
          </a:bodyPr>
          <a:lstStyle/>
          <a:p>
            <a:pPr marL="0" indent="0" defTabSz="914400">
              <a:lnSpc>
                <a:spcPct val="90000"/>
              </a:lnSpc>
            </a:pPr>
            <a:r>
              <a:rPr lang="en-US" sz="2400" dirty="0">
                <a:solidFill>
                  <a:schemeClr val="bg1"/>
                </a:solidFill>
              </a:rPr>
              <a:t>Think, pair, share:</a:t>
            </a:r>
            <a:br>
              <a:rPr lang="en-US" sz="2400" dirty="0">
                <a:solidFill>
                  <a:schemeClr val="bg1"/>
                </a:solidFill>
              </a:rPr>
            </a:br>
            <a:r>
              <a:rPr lang="en-US" sz="2400" dirty="0">
                <a:solidFill>
                  <a:schemeClr val="bg1"/>
                </a:solidFill>
              </a:rPr>
              <a:t>What characteristics distinguish animals from plants?</a:t>
            </a:r>
            <a:endParaRPr lang="en-US" sz="2400" kern="1200" dirty="0">
              <a:solidFill>
                <a:schemeClr val="bg1"/>
              </a:solidFill>
            </a:endParaRPr>
          </a:p>
        </p:txBody>
      </p:sp>
      <p:pic>
        <p:nvPicPr>
          <p:cNvPr id="4098" name="Picture 2" descr="Improving Students' Critical Thinking with the 5E Model : Studies Weekly">
            <a:extLst>
              <a:ext uri="{FF2B5EF4-FFF2-40B4-BE49-F238E27FC236}">
                <a16:creationId xmlns:a16="http://schemas.microsoft.com/office/drawing/2014/main" id="{E9B81891-93FF-4DBC-804E-8D0949E8BBE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4238"/>
          <a:stretch/>
        </p:blipFill>
        <p:spPr bwMode="auto">
          <a:xfrm>
            <a:off x="240030" y="319990"/>
            <a:ext cx="8622615" cy="3697538"/>
          </a:xfrm>
          <a:prstGeom prst="rect">
            <a:avLst/>
          </a:prstGeom>
          <a:noFill/>
          <a:extLst>
            <a:ext uri="{909E8E84-426E-40DD-AFC4-6F175D3DCCD1}">
              <a14:hiddenFill xmlns:a14="http://schemas.microsoft.com/office/drawing/2010/main">
                <a:solidFill>
                  <a:srgbClr val="FFFFFF"/>
                </a:solidFill>
              </a14:hiddenFill>
            </a:ext>
          </a:extLst>
        </p:spPr>
      </p:pic>
      <p:cxnSp>
        <p:nvCxnSpPr>
          <p:cNvPr id="4104" name="Straight Connector 7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57350" y="5738691"/>
            <a:ext cx="58293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5525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7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83551" y="4633546"/>
            <a:ext cx="8579094"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2D2A5AC-3194-40A1-B49A-FE18BC74003C}"/>
              </a:ext>
            </a:extLst>
          </p:cNvPr>
          <p:cNvSpPr>
            <a:spLocks noGrp="1"/>
          </p:cNvSpPr>
          <p:nvPr>
            <p:ph type="title" idx="4294967295"/>
          </p:nvPr>
        </p:nvSpPr>
        <p:spPr>
          <a:xfrm>
            <a:off x="394554" y="4756638"/>
            <a:ext cx="8354891" cy="930447"/>
          </a:xfrm>
        </p:spPr>
        <p:txBody>
          <a:bodyPr vert="horz" lIns="91440" tIns="45720" rIns="91440" bIns="45720" rtlCol="0" anchor="b">
            <a:normAutofit/>
          </a:bodyPr>
          <a:lstStyle/>
          <a:p>
            <a:pPr marL="0" indent="0" defTabSz="914400">
              <a:lnSpc>
                <a:spcPct val="90000"/>
              </a:lnSpc>
            </a:pPr>
            <a:r>
              <a:rPr lang="en-US" sz="2400" dirty="0">
                <a:solidFill>
                  <a:schemeClr val="bg1"/>
                </a:solidFill>
              </a:rPr>
              <a:t>Think, pair, share:</a:t>
            </a:r>
            <a:br>
              <a:rPr lang="en-US" sz="2400" dirty="0">
                <a:solidFill>
                  <a:schemeClr val="bg1"/>
                </a:solidFill>
              </a:rPr>
            </a:br>
            <a:r>
              <a:rPr lang="en-US" sz="2400" dirty="0">
                <a:solidFill>
                  <a:schemeClr val="bg1"/>
                </a:solidFill>
              </a:rPr>
              <a:t>What characteristics distinguish man from animals?</a:t>
            </a:r>
            <a:endParaRPr lang="en-US" sz="2400" kern="1200" dirty="0">
              <a:solidFill>
                <a:schemeClr val="bg1"/>
              </a:solidFill>
            </a:endParaRPr>
          </a:p>
        </p:txBody>
      </p:sp>
      <p:pic>
        <p:nvPicPr>
          <p:cNvPr id="4098" name="Picture 2" descr="Improving Students' Critical Thinking with the 5E Model : Studies Weekly">
            <a:extLst>
              <a:ext uri="{FF2B5EF4-FFF2-40B4-BE49-F238E27FC236}">
                <a16:creationId xmlns:a16="http://schemas.microsoft.com/office/drawing/2014/main" id="{E9B81891-93FF-4DBC-804E-8D0949E8BBE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4238"/>
          <a:stretch/>
        </p:blipFill>
        <p:spPr bwMode="auto">
          <a:xfrm>
            <a:off x="240030" y="319990"/>
            <a:ext cx="8622615" cy="3697538"/>
          </a:xfrm>
          <a:prstGeom prst="rect">
            <a:avLst/>
          </a:prstGeom>
          <a:noFill/>
          <a:extLst>
            <a:ext uri="{909E8E84-426E-40DD-AFC4-6F175D3DCCD1}">
              <a14:hiddenFill xmlns:a14="http://schemas.microsoft.com/office/drawing/2010/main">
                <a:solidFill>
                  <a:srgbClr val="FFFFFF"/>
                </a:solidFill>
              </a14:hiddenFill>
            </a:ext>
          </a:extLst>
        </p:spPr>
      </p:pic>
      <p:cxnSp>
        <p:nvCxnSpPr>
          <p:cNvPr id="4104" name="Straight Connector 7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57350" y="5738691"/>
            <a:ext cx="58293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7672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2" name="Table 3">
            <a:extLst>
              <a:ext uri="{FF2B5EF4-FFF2-40B4-BE49-F238E27FC236}">
                <a16:creationId xmlns:a16="http://schemas.microsoft.com/office/drawing/2014/main" id="{5CA141C7-F94A-49D7-8476-496655D69BD3}"/>
              </a:ext>
            </a:extLst>
          </p:cNvPr>
          <p:cNvGraphicFramePr>
            <a:graphicFrameLocks noGrp="1"/>
          </p:cNvGraphicFramePr>
          <p:nvPr>
            <p:extLst>
              <p:ext uri="{D42A27DB-BD31-4B8C-83A1-F6EECF244321}">
                <p14:modId xmlns:p14="http://schemas.microsoft.com/office/powerpoint/2010/main" val="4062260155"/>
              </p:ext>
            </p:extLst>
          </p:nvPr>
        </p:nvGraphicFramePr>
        <p:xfrm>
          <a:off x="1412130" y="250793"/>
          <a:ext cx="6553200" cy="6488030"/>
        </p:xfrm>
        <a:graphic>
          <a:graphicData uri="http://schemas.openxmlformats.org/drawingml/2006/table">
            <a:tbl>
              <a:tblPr firstRow="1" bandRow="1">
                <a:tableStyleId>{5C22544A-7EE6-4342-B048-85BDC9FD1C3A}</a:tableStyleId>
              </a:tblPr>
              <a:tblGrid>
                <a:gridCol w="1835503">
                  <a:extLst>
                    <a:ext uri="{9D8B030D-6E8A-4147-A177-3AD203B41FA5}">
                      <a16:colId xmlns:a16="http://schemas.microsoft.com/office/drawing/2014/main" val="2702292028"/>
                    </a:ext>
                  </a:extLst>
                </a:gridCol>
                <a:gridCol w="4717697">
                  <a:extLst>
                    <a:ext uri="{9D8B030D-6E8A-4147-A177-3AD203B41FA5}">
                      <a16:colId xmlns:a16="http://schemas.microsoft.com/office/drawing/2014/main" val="3510951218"/>
                    </a:ext>
                  </a:extLst>
                </a:gridCol>
              </a:tblGrid>
              <a:tr h="629717">
                <a:tc>
                  <a:txBody>
                    <a:bodyPr/>
                    <a:lstStyle/>
                    <a:p>
                      <a:r>
                        <a:rPr lang="en-US" dirty="0"/>
                        <a:t>Being</a:t>
                      </a:r>
                    </a:p>
                  </a:txBody>
                  <a:tcPr/>
                </a:tc>
                <a:tc>
                  <a:txBody>
                    <a:bodyPr/>
                    <a:lstStyle/>
                    <a:p>
                      <a:r>
                        <a:rPr lang="en-US" dirty="0"/>
                        <a:t>Characteristics</a:t>
                      </a:r>
                    </a:p>
                  </a:txBody>
                  <a:tcPr/>
                </a:tc>
                <a:extLst>
                  <a:ext uri="{0D108BD9-81ED-4DB2-BD59-A6C34878D82A}">
                    <a16:rowId xmlns:a16="http://schemas.microsoft.com/office/drawing/2014/main" val="3383943193"/>
                  </a:ext>
                </a:extLst>
              </a:tr>
              <a:tr h="737673">
                <a:tc>
                  <a:txBody>
                    <a:bodyPr/>
                    <a:lstStyle/>
                    <a:p>
                      <a:r>
                        <a:rPr lang="en-US" dirty="0"/>
                        <a:t>Plant</a:t>
                      </a:r>
                    </a:p>
                  </a:txBody>
                  <a:tcPr/>
                </a:tc>
                <a:tc>
                  <a:txBody>
                    <a:bodyPr/>
                    <a:lstStyle/>
                    <a:p>
                      <a:pPr marL="285750" indent="-285750">
                        <a:buFont typeface="Arial" panose="020B0604020202020204" pitchFamily="34" charset="0"/>
                        <a:buChar char="•"/>
                      </a:pPr>
                      <a:r>
                        <a:rPr lang="en-US" dirty="0"/>
                        <a:t>Nutrition, growth and reproduction</a:t>
                      </a:r>
                    </a:p>
                  </a:txBody>
                  <a:tcPr/>
                </a:tc>
                <a:extLst>
                  <a:ext uri="{0D108BD9-81ED-4DB2-BD59-A6C34878D82A}">
                    <a16:rowId xmlns:a16="http://schemas.microsoft.com/office/drawing/2014/main" val="3628621733"/>
                  </a:ext>
                </a:extLst>
              </a:tr>
              <a:tr h="1369963">
                <a:tc>
                  <a:txBody>
                    <a:bodyPr/>
                    <a:lstStyle/>
                    <a:p>
                      <a:r>
                        <a:rPr lang="en-US" dirty="0"/>
                        <a:t>Animal</a:t>
                      </a:r>
                    </a:p>
                  </a:txBody>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Nutrition, growth and reproduction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Movement from A to B</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Sensation</a:t>
                      </a:r>
                    </a:p>
                    <a:p>
                      <a:pPr marL="742950" lvl="1" indent="-285750">
                        <a:buFont typeface="Arial" panose="020B0604020202020204" pitchFamily="34" charset="0"/>
                        <a:buChar char="•"/>
                      </a:pPr>
                      <a:r>
                        <a:rPr lang="en-US" dirty="0"/>
                        <a:t>Sense knowledge</a:t>
                      </a:r>
                    </a:p>
                    <a:p>
                      <a:pPr marL="742950" lvl="1" indent="-285750">
                        <a:buFont typeface="Arial" panose="020B0604020202020204" pitchFamily="34" charset="0"/>
                        <a:buChar char="•"/>
                      </a:pPr>
                      <a:r>
                        <a:rPr lang="en-US" dirty="0"/>
                        <a:t>Response to stimuli (automatic)</a:t>
                      </a:r>
                    </a:p>
                  </a:txBody>
                  <a:tcPr/>
                </a:tc>
                <a:extLst>
                  <a:ext uri="{0D108BD9-81ED-4DB2-BD59-A6C34878D82A}">
                    <a16:rowId xmlns:a16="http://schemas.microsoft.com/office/drawing/2014/main" val="3400269149"/>
                  </a:ext>
                </a:extLst>
              </a:tr>
              <a:tr h="2318400">
                <a:tc>
                  <a:txBody>
                    <a:bodyPr/>
                    <a:lstStyle/>
                    <a:p>
                      <a:r>
                        <a:rPr lang="en-US" dirty="0"/>
                        <a:t>Human</a:t>
                      </a:r>
                    </a:p>
                  </a:txBody>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Nutrition, growth and reproduction</a:t>
                      </a:r>
                    </a:p>
                    <a:p>
                      <a:pPr marL="285750" indent="-285750">
                        <a:buFont typeface="Arial" panose="020B0604020202020204" pitchFamily="34" charset="0"/>
                        <a:buChar char="•"/>
                      </a:pPr>
                      <a:endParaRPr lang="en-US" dirty="0"/>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Movement from A to B</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Sensation</a:t>
                      </a:r>
                    </a:p>
                    <a:p>
                      <a:pPr marL="742950" lvl="1" indent="-285750">
                        <a:buFont typeface="Arial" panose="020B0604020202020204" pitchFamily="34" charset="0"/>
                        <a:buChar char="•"/>
                      </a:pPr>
                      <a:r>
                        <a:rPr lang="en-US" dirty="0"/>
                        <a:t>Sense knowledge</a:t>
                      </a:r>
                    </a:p>
                    <a:p>
                      <a:pPr marL="742950" lvl="1" indent="-285750">
                        <a:buFont typeface="Arial" panose="020B0604020202020204" pitchFamily="34" charset="0"/>
                        <a:buChar char="•"/>
                      </a:pPr>
                      <a:r>
                        <a:rPr lang="en-US" dirty="0"/>
                        <a:t>Response to stimuli</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Intellect</a:t>
                      </a:r>
                    </a:p>
                    <a:p>
                      <a:pPr marL="742950" lvl="1" indent="-285750">
                        <a:buFont typeface="Arial" panose="020B0604020202020204" pitchFamily="34" charset="0"/>
                        <a:buChar char="•"/>
                      </a:pPr>
                      <a:r>
                        <a:rPr lang="en-US" dirty="0"/>
                        <a:t> intellectual knowledge</a:t>
                      </a:r>
                    </a:p>
                    <a:p>
                      <a:pPr marL="285750" indent="-285750">
                        <a:buFont typeface="Arial" panose="020B0604020202020204" pitchFamily="34" charset="0"/>
                        <a:buChar char="•"/>
                      </a:pPr>
                      <a:r>
                        <a:rPr lang="en-US" dirty="0"/>
                        <a:t>Free will</a:t>
                      </a:r>
                    </a:p>
                  </a:txBody>
                  <a:tcPr/>
                </a:tc>
                <a:extLst>
                  <a:ext uri="{0D108BD9-81ED-4DB2-BD59-A6C34878D82A}">
                    <a16:rowId xmlns:a16="http://schemas.microsoft.com/office/drawing/2014/main" val="283920224"/>
                  </a:ext>
                </a:extLst>
              </a:tr>
            </a:tbl>
          </a:graphicData>
        </a:graphic>
      </p:graphicFrame>
    </p:spTree>
    <p:extLst>
      <p:ext uri="{BB962C8B-B14F-4D97-AF65-F5344CB8AC3E}">
        <p14:creationId xmlns:p14="http://schemas.microsoft.com/office/powerpoint/2010/main" val="416437770"/>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3">
            <a:extLst>
              <a:ext uri="{FF2B5EF4-FFF2-40B4-BE49-F238E27FC236}">
                <a16:creationId xmlns:a16="http://schemas.microsoft.com/office/drawing/2014/main" id="{5CA141C7-F94A-49D7-8476-496655D69BD3}"/>
              </a:ext>
            </a:extLst>
          </p:cNvPr>
          <p:cNvGraphicFramePr>
            <a:graphicFrameLocks noGrp="1"/>
          </p:cNvGraphicFramePr>
          <p:nvPr>
            <p:extLst>
              <p:ext uri="{D42A27DB-BD31-4B8C-83A1-F6EECF244321}">
                <p14:modId xmlns:p14="http://schemas.microsoft.com/office/powerpoint/2010/main" val="3250550118"/>
              </p:ext>
            </p:extLst>
          </p:nvPr>
        </p:nvGraphicFramePr>
        <p:xfrm>
          <a:off x="1581555" y="127867"/>
          <a:ext cx="6589679" cy="6680638"/>
        </p:xfrm>
        <a:graphic>
          <a:graphicData uri="http://schemas.openxmlformats.org/drawingml/2006/table">
            <a:tbl>
              <a:tblPr firstRow="1" bandRow="1">
                <a:tableStyleId>{5C22544A-7EE6-4342-B048-85BDC9FD1C3A}</a:tableStyleId>
              </a:tblPr>
              <a:tblGrid>
                <a:gridCol w="1964015">
                  <a:extLst>
                    <a:ext uri="{9D8B030D-6E8A-4147-A177-3AD203B41FA5}">
                      <a16:colId xmlns:a16="http://schemas.microsoft.com/office/drawing/2014/main" val="2702292028"/>
                    </a:ext>
                  </a:extLst>
                </a:gridCol>
                <a:gridCol w="4625664">
                  <a:extLst>
                    <a:ext uri="{9D8B030D-6E8A-4147-A177-3AD203B41FA5}">
                      <a16:colId xmlns:a16="http://schemas.microsoft.com/office/drawing/2014/main" val="3510951218"/>
                    </a:ext>
                  </a:extLst>
                </a:gridCol>
              </a:tblGrid>
              <a:tr h="724748">
                <a:tc>
                  <a:txBody>
                    <a:bodyPr/>
                    <a:lstStyle/>
                    <a:p>
                      <a:r>
                        <a:rPr lang="en-US" dirty="0"/>
                        <a:t>Level of Life</a:t>
                      </a:r>
                    </a:p>
                    <a:p>
                      <a:r>
                        <a:rPr lang="en-US" dirty="0"/>
                        <a:t>(Degree of life)</a:t>
                      </a:r>
                    </a:p>
                  </a:txBody>
                  <a:tcPr/>
                </a:tc>
                <a:tc>
                  <a:txBody>
                    <a:bodyPr/>
                    <a:lstStyle/>
                    <a:p>
                      <a:r>
                        <a:rPr lang="en-US" dirty="0"/>
                        <a:t>Powers/Functions/Faculties</a:t>
                      </a:r>
                    </a:p>
                  </a:txBody>
                  <a:tcPr/>
                </a:tc>
                <a:extLst>
                  <a:ext uri="{0D108BD9-81ED-4DB2-BD59-A6C34878D82A}">
                    <a16:rowId xmlns:a16="http://schemas.microsoft.com/office/drawing/2014/main" val="3383943193"/>
                  </a:ext>
                </a:extLst>
              </a:tr>
              <a:tr h="835250">
                <a:tc>
                  <a:txBody>
                    <a:bodyPr/>
                    <a:lstStyle/>
                    <a:p>
                      <a:r>
                        <a:rPr lang="en-US" dirty="0"/>
                        <a:t>Vegetative Life</a:t>
                      </a:r>
                    </a:p>
                  </a:txBody>
                  <a:tcPr/>
                </a:tc>
                <a:tc>
                  <a:txBody>
                    <a:bodyPr/>
                    <a:lstStyle/>
                    <a:p>
                      <a:pPr marL="285750" indent="-285750">
                        <a:buFont typeface="Arial" panose="020B0604020202020204" pitchFamily="34" charset="0"/>
                        <a:buChar char="•"/>
                      </a:pPr>
                      <a:r>
                        <a:rPr lang="en-US" dirty="0"/>
                        <a:t>Nutrition, growth and reproduction</a:t>
                      </a:r>
                    </a:p>
                  </a:txBody>
                  <a:tcPr/>
                </a:tc>
                <a:extLst>
                  <a:ext uri="{0D108BD9-81ED-4DB2-BD59-A6C34878D82A}">
                    <a16:rowId xmlns:a16="http://schemas.microsoft.com/office/drawing/2014/main" val="3628621733"/>
                  </a:ext>
                </a:extLst>
              </a:tr>
              <a:tr h="1551177">
                <a:tc>
                  <a:txBody>
                    <a:bodyPr/>
                    <a:lstStyle/>
                    <a:p>
                      <a:r>
                        <a:rPr lang="en-US" dirty="0"/>
                        <a:t>Sensitive Life</a:t>
                      </a:r>
                    </a:p>
                  </a:txBody>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Nutrition, growth and reproduction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Movement from A to B</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Sensation</a:t>
                      </a:r>
                    </a:p>
                    <a:p>
                      <a:pPr marL="742950" lvl="1" indent="-285750">
                        <a:buFont typeface="Arial" panose="020B0604020202020204" pitchFamily="34" charset="0"/>
                        <a:buChar char="•"/>
                      </a:pPr>
                      <a:r>
                        <a:rPr lang="en-US" dirty="0"/>
                        <a:t>Sense knowledge</a:t>
                      </a:r>
                    </a:p>
                    <a:p>
                      <a:pPr marL="742950" lvl="1" indent="-285750">
                        <a:buFont typeface="Arial" panose="020B0604020202020204" pitchFamily="34" charset="0"/>
                        <a:buChar char="•"/>
                      </a:pPr>
                      <a:r>
                        <a:rPr lang="en-US" dirty="0"/>
                        <a:t>Response to stimuli (automatic)</a:t>
                      </a:r>
                    </a:p>
                  </a:txBody>
                  <a:tcPr/>
                </a:tc>
                <a:extLst>
                  <a:ext uri="{0D108BD9-81ED-4DB2-BD59-A6C34878D82A}">
                    <a16:rowId xmlns:a16="http://schemas.microsoft.com/office/drawing/2014/main" val="3400269149"/>
                  </a:ext>
                </a:extLst>
              </a:tr>
              <a:tr h="2625070">
                <a:tc>
                  <a:txBody>
                    <a:bodyPr/>
                    <a:lstStyle/>
                    <a:p>
                      <a:r>
                        <a:rPr lang="en-US" dirty="0"/>
                        <a:t>Intellectual Life</a:t>
                      </a:r>
                    </a:p>
                  </a:txBody>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Nutrition, growth and reproduction</a:t>
                      </a:r>
                    </a:p>
                    <a:p>
                      <a:pPr marL="285750" indent="-285750">
                        <a:buFont typeface="Arial" panose="020B0604020202020204" pitchFamily="34" charset="0"/>
                        <a:buChar char="•"/>
                      </a:pPr>
                      <a:endParaRPr lang="en-US" dirty="0"/>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Movement from A to B</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Sensation</a:t>
                      </a:r>
                    </a:p>
                    <a:p>
                      <a:pPr marL="742950" lvl="1" indent="-285750">
                        <a:buFont typeface="Arial" panose="020B0604020202020204" pitchFamily="34" charset="0"/>
                        <a:buChar char="•"/>
                      </a:pPr>
                      <a:r>
                        <a:rPr lang="en-US" dirty="0"/>
                        <a:t>Sense knowledge</a:t>
                      </a:r>
                    </a:p>
                    <a:p>
                      <a:pPr marL="742950" lvl="1" indent="-285750">
                        <a:buFont typeface="Arial" panose="020B0604020202020204" pitchFamily="34" charset="0"/>
                        <a:buChar char="•"/>
                      </a:pPr>
                      <a:r>
                        <a:rPr lang="en-US" dirty="0"/>
                        <a:t>Response to stimuli</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Intellect</a:t>
                      </a:r>
                    </a:p>
                    <a:p>
                      <a:pPr marL="742950" lvl="1" indent="-285750">
                        <a:buFont typeface="Arial" panose="020B0604020202020204" pitchFamily="34" charset="0"/>
                        <a:buChar char="•"/>
                      </a:pPr>
                      <a:r>
                        <a:rPr lang="en-US" dirty="0"/>
                        <a:t>Intellectual knowledge</a:t>
                      </a:r>
                    </a:p>
                    <a:p>
                      <a:pPr marL="285750" indent="-285750">
                        <a:buFont typeface="Arial" panose="020B0604020202020204" pitchFamily="34" charset="0"/>
                        <a:buChar char="•"/>
                      </a:pPr>
                      <a:r>
                        <a:rPr lang="en-US" dirty="0"/>
                        <a:t>Free will</a:t>
                      </a:r>
                    </a:p>
                  </a:txBody>
                  <a:tcPr/>
                </a:tc>
                <a:extLst>
                  <a:ext uri="{0D108BD9-81ED-4DB2-BD59-A6C34878D82A}">
                    <a16:rowId xmlns:a16="http://schemas.microsoft.com/office/drawing/2014/main" val="283920224"/>
                  </a:ext>
                </a:extLst>
              </a:tr>
            </a:tbl>
          </a:graphicData>
        </a:graphic>
      </p:graphicFrame>
    </p:spTree>
    <p:extLst>
      <p:ext uri="{BB962C8B-B14F-4D97-AF65-F5344CB8AC3E}">
        <p14:creationId xmlns:p14="http://schemas.microsoft.com/office/powerpoint/2010/main" val="40776436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8" name="Rectangle 191">
            <a:extLst>
              <a:ext uri="{FF2B5EF4-FFF2-40B4-BE49-F238E27FC236}">
                <a16:creationId xmlns:a16="http://schemas.microsoft.com/office/drawing/2014/main" id="{60673911-1A14-47AE-B9FC-3B697AAE3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0030" y="4892040"/>
            <a:ext cx="8661654" cy="1645920"/>
          </a:xfrm>
          <a:prstGeom prst="rect">
            <a:avLst/>
          </a:prstGeom>
          <a:solidFill>
            <a:srgbClr val="262626"/>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42686BB2-FAAA-4400-A5C8-4B1B8C482DB2}"/>
              </a:ext>
            </a:extLst>
          </p:cNvPr>
          <p:cNvSpPr>
            <a:spLocks noGrp="1"/>
          </p:cNvSpPr>
          <p:nvPr>
            <p:ph type="title"/>
          </p:nvPr>
        </p:nvSpPr>
        <p:spPr>
          <a:xfrm>
            <a:off x="537210" y="5093208"/>
            <a:ext cx="5662422" cy="1261872"/>
          </a:xfrm>
        </p:spPr>
        <p:txBody>
          <a:bodyPr vert="horz" lIns="91440" tIns="45720" rIns="91440" bIns="45720" rtlCol="0" anchor="ctr">
            <a:noAutofit/>
          </a:bodyPr>
          <a:lstStyle/>
          <a:p>
            <a:pPr algn="r" defTabSz="914400">
              <a:lnSpc>
                <a:spcPct val="90000"/>
              </a:lnSpc>
            </a:pPr>
            <a:r>
              <a:rPr lang="en-US" sz="2800" dirty="0">
                <a:solidFill>
                  <a:srgbClr val="FFFFFF"/>
                </a:solidFill>
              </a:rPr>
              <a:t>CORPOREAL LIFE</a:t>
            </a:r>
            <a:endParaRPr lang="en-US" sz="2800" kern="1200" dirty="0">
              <a:solidFill>
                <a:srgbClr val="FFFFFF"/>
              </a:solidFill>
              <a:latin typeface="+mj-lt"/>
              <a:ea typeface="+mj-ea"/>
              <a:cs typeface="+mj-cs"/>
            </a:endParaRPr>
          </a:p>
        </p:txBody>
      </p:sp>
      <p:sp>
        <p:nvSpPr>
          <p:cNvPr id="5" name="Text Placeholder 4">
            <a:extLst>
              <a:ext uri="{FF2B5EF4-FFF2-40B4-BE49-F238E27FC236}">
                <a16:creationId xmlns:a16="http://schemas.microsoft.com/office/drawing/2014/main" id="{EF16A0C2-183E-4684-9CF4-D23B9C7EB618}"/>
              </a:ext>
            </a:extLst>
          </p:cNvPr>
          <p:cNvSpPr>
            <a:spLocks noGrp="1"/>
          </p:cNvSpPr>
          <p:nvPr>
            <p:ph type="body" idx="1"/>
          </p:nvPr>
        </p:nvSpPr>
        <p:spPr>
          <a:xfrm>
            <a:off x="6377940" y="5093208"/>
            <a:ext cx="2228850" cy="1261872"/>
          </a:xfrm>
        </p:spPr>
        <p:txBody>
          <a:bodyPr vert="horz" lIns="91440" tIns="45720" rIns="91440" bIns="45720" rtlCol="0" anchor="ctr">
            <a:normAutofit/>
          </a:bodyPr>
          <a:lstStyle/>
          <a:p>
            <a:pPr defTabSz="914400">
              <a:lnSpc>
                <a:spcPct val="90000"/>
              </a:lnSpc>
              <a:spcBef>
                <a:spcPts val="1000"/>
              </a:spcBef>
            </a:pPr>
            <a:r>
              <a:rPr lang="en-US" sz="2800" kern="1200" dirty="0">
                <a:solidFill>
                  <a:srgbClr val="FFC000"/>
                </a:solidFill>
                <a:latin typeface="+mn-lt"/>
                <a:ea typeface="+mn-ea"/>
                <a:cs typeface="+mn-cs"/>
              </a:rPr>
              <a:t>Living Beings</a:t>
            </a:r>
          </a:p>
        </p:txBody>
      </p:sp>
      <p:cxnSp>
        <p:nvCxnSpPr>
          <p:cNvPr id="3079" name="Straight Connector 192">
            <a:extLst>
              <a:ext uri="{FF2B5EF4-FFF2-40B4-BE49-F238E27FC236}">
                <a16:creationId xmlns:a16="http://schemas.microsoft.com/office/drawing/2014/main" id="{9392F240-FCCC-4D1B-89FD-0485B2F8F4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290132"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1266" name="Picture 2" descr="See the source image">
            <a:extLst>
              <a:ext uri="{FF2B5EF4-FFF2-40B4-BE49-F238E27FC236}">
                <a16:creationId xmlns:a16="http://schemas.microsoft.com/office/drawing/2014/main" id="{AE1BD2CB-75AC-4D25-8225-CFDDAA5F44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723" y="315517"/>
            <a:ext cx="7857067" cy="4418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18807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F62C9-45DF-4D05-99F4-EB99B9517994}"/>
              </a:ext>
            </a:extLst>
          </p:cNvPr>
          <p:cNvSpPr>
            <a:spLocks noGrp="1"/>
          </p:cNvSpPr>
          <p:nvPr>
            <p:ph type="title"/>
          </p:nvPr>
        </p:nvSpPr>
        <p:spPr>
          <a:xfrm>
            <a:off x="1043608" y="627312"/>
            <a:ext cx="5389604" cy="787847"/>
          </a:xfrm>
        </p:spPr>
        <p:txBody>
          <a:bodyPr/>
          <a:lstStyle/>
          <a:p>
            <a:r>
              <a:rPr lang="en-US" dirty="0"/>
              <a:t>Levels/Degrees of Life</a:t>
            </a:r>
          </a:p>
        </p:txBody>
      </p:sp>
      <p:graphicFrame>
        <p:nvGraphicFramePr>
          <p:cNvPr id="4" name="Diagram 3">
            <a:extLst>
              <a:ext uri="{FF2B5EF4-FFF2-40B4-BE49-F238E27FC236}">
                <a16:creationId xmlns:a16="http://schemas.microsoft.com/office/drawing/2014/main" id="{6FE27749-3382-4F86-B1F2-C8FD5D979548}"/>
              </a:ext>
            </a:extLst>
          </p:cNvPr>
          <p:cNvGraphicFramePr/>
          <p:nvPr>
            <p:extLst>
              <p:ext uri="{D42A27DB-BD31-4B8C-83A1-F6EECF244321}">
                <p14:modId xmlns:p14="http://schemas.microsoft.com/office/powerpoint/2010/main" val="4190369687"/>
              </p:ext>
            </p:extLst>
          </p:nvPr>
        </p:nvGraphicFramePr>
        <p:xfrm>
          <a:off x="323528" y="1772816"/>
          <a:ext cx="8352927" cy="49113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142957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8" name="Rectangle 191">
            <a:extLst>
              <a:ext uri="{FF2B5EF4-FFF2-40B4-BE49-F238E27FC236}">
                <a16:creationId xmlns:a16="http://schemas.microsoft.com/office/drawing/2014/main" id="{60673911-1A14-47AE-B9FC-3B697AAE3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0030" y="4892040"/>
            <a:ext cx="8661654" cy="1645920"/>
          </a:xfrm>
          <a:prstGeom prst="rect">
            <a:avLst/>
          </a:prstGeom>
          <a:solidFill>
            <a:srgbClr val="262626"/>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42686BB2-FAAA-4400-A5C8-4B1B8C482DB2}"/>
              </a:ext>
            </a:extLst>
          </p:cNvPr>
          <p:cNvSpPr>
            <a:spLocks noGrp="1"/>
          </p:cNvSpPr>
          <p:nvPr>
            <p:ph type="title"/>
          </p:nvPr>
        </p:nvSpPr>
        <p:spPr>
          <a:xfrm>
            <a:off x="537210" y="5093208"/>
            <a:ext cx="5662422" cy="1261872"/>
          </a:xfrm>
        </p:spPr>
        <p:txBody>
          <a:bodyPr vert="horz" lIns="91440" tIns="45720" rIns="91440" bIns="45720" rtlCol="0" anchor="ctr">
            <a:noAutofit/>
          </a:bodyPr>
          <a:lstStyle/>
          <a:p>
            <a:pPr algn="r" defTabSz="914400">
              <a:lnSpc>
                <a:spcPct val="90000"/>
              </a:lnSpc>
            </a:pPr>
            <a:r>
              <a:rPr lang="en-US" sz="2800" dirty="0">
                <a:solidFill>
                  <a:srgbClr val="FFFFFF"/>
                </a:solidFill>
              </a:rPr>
              <a:t>CORPOREAL LIFE</a:t>
            </a:r>
            <a:endParaRPr lang="en-US" sz="2800" kern="1200" dirty="0">
              <a:solidFill>
                <a:srgbClr val="FFFFFF"/>
              </a:solidFill>
              <a:latin typeface="+mj-lt"/>
              <a:ea typeface="+mj-ea"/>
              <a:cs typeface="+mj-cs"/>
            </a:endParaRPr>
          </a:p>
        </p:txBody>
      </p:sp>
      <p:sp>
        <p:nvSpPr>
          <p:cNvPr id="5" name="Text Placeholder 4">
            <a:extLst>
              <a:ext uri="{FF2B5EF4-FFF2-40B4-BE49-F238E27FC236}">
                <a16:creationId xmlns:a16="http://schemas.microsoft.com/office/drawing/2014/main" id="{EF16A0C2-183E-4684-9CF4-D23B9C7EB618}"/>
              </a:ext>
            </a:extLst>
          </p:cNvPr>
          <p:cNvSpPr>
            <a:spLocks noGrp="1"/>
          </p:cNvSpPr>
          <p:nvPr>
            <p:ph type="body" idx="1"/>
          </p:nvPr>
        </p:nvSpPr>
        <p:spPr>
          <a:xfrm>
            <a:off x="6377940" y="5093208"/>
            <a:ext cx="2228850" cy="1261872"/>
          </a:xfrm>
        </p:spPr>
        <p:txBody>
          <a:bodyPr vert="horz" lIns="91440" tIns="45720" rIns="91440" bIns="45720" rtlCol="0" anchor="ctr">
            <a:normAutofit/>
          </a:bodyPr>
          <a:lstStyle/>
          <a:p>
            <a:pPr algn="ctr" defTabSz="914400">
              <a:lnSpc>
                <a:spcPct val="90000"/>
              </a:lnSpc>
              <a:spcBef>
                <a:spcPts val="1000"/>
              </a:spcBef>
            </a:pPr>
            <a:r>
              <a:rPr lang="en-US" sz="2600" kern="1200" dirty="0">
                <a:solidFill>
                  <a:srgbClr val="FFC000"/>
                </a:solidFill>
                <a:latin typeface="+mn-lt"/>
                <a:ea typeface="+mn-ea"/>
                <a:cs typeface="+mn-cs"/>
              </a:rPr>
              <a:t>Unity of </a:t>
            </a:r>
          </a:p>
          <a:p>
            <a:pPr algn="ctr" defTabSz="914400">
              <a:lnSpc>
                <a:spcPct val="90000"/>
              </a:lnSpc>
              <a:spcBef>
                <a:spcPts val="1000"/>
              </a:spcBef>
            </a:pPr>
            <a:r>
              <a:rPr lang="en-US" sz="2600" kern="1200" dirty="0">
                <a:solidFill>
                  <a:srgbClr val="FFC000"/>
                </a:solidFill>
                <a:latin typeface="+mn-lt"/>
                <a:ea typeface="+mn-ea"/>
                <a:cs typeface="+mn-cs"/>
              </a:rPr>
              <a:t>Body and Soul</a:t>
            </a:r>
          </a:p>
        </p:txBody>
      </p:sp>
      <p:cxnSp>
        <p:nvCxnSpPr>
          <p:cNvPr id="3079" name="Straight Connector 192">
            <a:extLst>
              <a:ext uri="{FF2B5EF4-FFF2-40B4-BE49-F238E27FC236}">
                <a16:creationId xmlns:a16="http://schemas.microsoft.com/office/drawing/2014/main" id="{9392F240-FCCC-4D1B-89FD-0485B2F8F4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290132"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1266" name="Picture 2" descr="See the source image">
            <a:extLst>
              <a:ext uri="{FF2B5EF4-FFF2-40B4-BE49-F238E27FC236}">
                <a16:creationId xmlns:a16="http://schemas.microsoft.com/office/drawing/2014/main" id="{AE1BD2CB-75AC-4D25-8225-CFDDAA5F44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723" y="315517"/>
            <a:ext cx="7857067" cy="4418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24306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CE6F7E-27FD-40BA-BA7C-467378562CA5}"/>
              </a:ext>
            </a:extLst>
          </p:cNvPr>
          <p:cNvSpPr/>
          <p:nvPr/>
        </p:nvSpPr>
        <p:spPr>
          <a:xfrm>
            <a:off x="935025" y="3823855"/>
            <a:ext cx="7797338" cy="2687654"/>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715185-34AC-4A33-871C-82946BAD9591}"/>
              </a:ext>
            </a:extLst>
          </p:cNvPr>
          <p:cNvSpPr>
            <a:spLocks noGrp="1"/>
          </p:cNvSpPr>
          <p:nvPr>
            <p:ph type="title"/>
          </p:nvPr>
        </p:nvSpPr>
        <p:spPr/>
        <p:txBody>
          <a:bodyPr/>
          <a:lstStyle/>
          <a:p>
            <a:r>
              <a:rPr lang="en-US" dirty="0"/>
              <a:t>Readings</a:t>
            </a:r>
          </a:p>
        </p:txBody>
      </p:sp>
      <p:sp>
        <p:nvSpPr>
          <p:cNvPr id="3" name="Content Placeholder 2">
            <a:extLst>
              <a:ext uri="{FF2B5EF4-FFF2-40B4-BE49-F238E27FC236}">
                <a16:creationId xmlns:a16="http://schemas.microsoft.com/office/drawing/2014/main" id="{224F72B4-476B-4A16-AA41-1CC0B59BD03C}"/>
              </a:ext>
            </a:extLst>
          </p:cNvPr>
          <p:cNvSpPr>
            <a:spLocks noGrp="1"/>
          </p:cNvSpPr>
          <p:nvPr>
            <p:ph idx="1"/>
          </p:nvPr>
        </p:nvSpPr>
        <p:spPr/>
        <p:txBody>
          <a:bodyPr>
            <a:normAutofit fontScale="92500"/>
          </a:bodyPr>
          <a:lstStyle/>
          <a:p>
            <a:r>
              <a:rPr lang="en-US" dirty="0" err="1"/>
              <a:t>Lombo</a:t>
            </a:r>
            <a:r>
              <a:rPr lang="en-US" dirty="0"/>
              <a:t> &amp; Russo- Chapter 4 No. 4 &amp; 5</a:t>
            </a:r>
          </a:p>
          <a:p>
            <a:endParaRPr lang="en-US" dirty="0"/>
          </a:p>
          <a:p>
            <a:pPr marL="0" indent="0" algn="ctr">
              <a:buNone/>
            </a:pPr>
            <a:endParaRPr lang="en-US" sz="2800" dirty="0"/>
          </a:p>
          <a:p>
            <a:pPr marL="0" indent="0" algn="ctr">
              <a:buNone/>
            </a:pPr>
            <a:endParaRPr lang="en-US" sz="2800" dirty="0"/>
          </a:p>
          <a:p>
            <a:pPr marL="0" indent="0" algn="ctr">
              <a:buNone/>
            </a:pPr>
            <a:endParaRPr lang="en-US" sz="2800" dirty="0"/>
          </a:p>
          <a:p>
            <a:pPr marL="0" indent="0" algn="ctr">
              <a:buNone/>
            </a:pPr>
            <a:r>
              <a:rPr lang="en-US" sz="2800" b="1" u="sng" dirty="0"/>
              <a:t>PHILOSOPHICAL ANTHROPOLOGY</a:t>
            </a:r>
          </a:p>
          <a:p>
            <a:pPr marL="0" indent="0" algn="ctr">
              <a:buNone/>
            </a:pPr>
            <a:r>
              <a:rPr lang="en-US" sz="2800" b="1" u="sng" dirty="0"/>
              <a:t>CAT 1 </a:t>
            </a:r>
          </a:p>
          <a:p>
            <a:pPr marL="0" indent="0">
              <a:buNone/>
            </a:pPr>
            <a:r>
              <a:rPr lang="en-US" sz="2800" b="1" u="sng" dirty="0"/>
              <a:t>Question 1</a:t>
            </a:r>
          </a:p>
          <a:p>
            <a:pPr marL="0" indent="0">
              <a:buNone/>
            </a:pPr>
            <a:r>
              <a:rPr lang="en-US" b="1" dirty="0"/>
              <a:t>What do Philosophy and Covid-19 have in common?</a:t>
            </a:r>
          </a:p>
          <a:p>
            <a:pPr marL="0" indent="0">
              <a:buNone/>
            </a:pPr>
            <a:r>
              <a:rPr lang="en-US" sz="3000" i="1" dirty="0">
                <a:latin typeface="Ink Free" panose="03080402000500000000" pitchFamily="66" charset="0"/>
              </a:rPr>
              <a:t>You can </a:t>
            </a:r>
            <a:r>
              <a:rPr lang="en-US" sz="3000" i="1" dirty="0" err="1">
                <a:latin typeface="Ink Free" panose="03080402000500000000" pitchFamily="66" charset="0"/>
              </a:rPr>
              <a:t>gerrit</a:t>
            </a:r>
            <a:r>
              <a:rPr lang="en-US" sz="3000" i="1" dirty="0">
                <a:latin typeface="Ink Free" panose="03080402000500000000" pitchFamily="66" charset="0"/>
              </a:rPr>
              <a:t>, I can </a:t>
            </a:r>
            <a:r>
              <a:rPr lang="en-US" sz="3000" i="1" dirty="0" err="1">
                <a:latin typeface="Ink Free" panose="03080402000500000000" pitchFamily="66" charset="0"/>
              </a:rPr>
              <a:t>gerrit</a:t>
            </a:r>
            <a:r>
              <a:rPr lang="en-US" sz="3000" i="1" dirty="0">
                <a:latin typeface="Ink Free" panose="03080402000500000000" pitchFamily="66" charset="0"/>
              </a:rPr>
              <a:t>, anybody can </a:t>
            </a:r>
            <a:r>
              <a:rPr lang="en-US" sz="3000" i="1" dirty="0" err="1">
                <a:latin typeface="Ink Free" panose="03080402000500000000" pitchFamily="66" charset="0"/>
              </a:rPr>
              <a:t>gerrit</a:t>
            </a:r>
            <a:r>
              <a:rPr lang="en-US" sz="3000" i="1" dirty="0">
                <a:latin typeface="Ink Free" panose="03080402000500000000" pitchFamily="66" charset="0"/>
              </a:rPr>
              <a:t>!</a:t>
            </a:r>
          </a:p>
        </p:txBody>
      </p:sp>
    </p:spTree>
    <p:extLst>
      <p:ext uri="{BB962C8B-B14F-4D97-AF65-F5344CB8AC3E}">
        <p14:creationId xmlns:p14="http://schemas.microsoft.com/office/powerpoint/2010/main" val="30857632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50" name="Rectangle 14349">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758" y="448056"/>
            <a:ext cx="5404104" cy="1508760"/>
          </a:xfrm>
          <a:prstGeom prst="rect">
            <a:avLst/>
          </a:prstGeom>
          <a:solidFill>
            <a:srgbClr val="564B3C"/>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7" name="Title 3">
            <a:extLst>
              <a:ext uri="{FF2B5EF4-FFF2-40B4-BE49-F238E27FC236}">
                <a16:creationId xmlns:a16="http://schemas.microsoft.com/office/drawing/2014/main" id="{CA432D6C-23F2-475D-BEF8-3AB33F5D56BD}"/>
              </a:ext>
            </a:extLst>
          </p:cNvPr>
          <p:cNvSpPr txBox="1">
            <a:spLocks/>
          </p:cNvSpPr>
          <p:nvPr/>
        </p:nvSpPr>
        <p:spPr>
          <a:xfrm>
            <a:off x="582930" y="692912"/>
            <a:ext cx="4958334" cy="1045354"/>
          </a:xfrm>
          <a:prstGeom prst="rect">
            <a:avLst/>
          </a:prstGeom>
        </p:spPr>
        <p:txBody>
          <a:bodyPr vert="horz" lIns="91440" tIns="45720" rIns="91440" bIns="45720" rtlCol="0" anchor="ct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defTabSz="914400">
              <a:lnSpc>
                <a:spcPct val="90000"/>
              </a:lnSpc>
              <a:spcAft>
                <a:spcPts val="600"/>
              </a:spcAft>
            </a:pPr>
            <a:r>
              <a:rPr lang="en-US" sz="3700" kern="1200" dirty="0">
                <a:solidFill>
                  <a:srgbClr val="FFFFFF"/>
                </a:solidFill>
                <a:latin typeface="+mj-lt"/>
                <a:ea typeface="+mj-ea"/>
                <a:cs typeface="+mj-cs"/>
              </a:rPr>
              <a:t>Recall what</a:t>
            </a:r>
            <a:r>
              <a:rPr lang="en-US" sz="3700" dirty="0">
                <a:solidFill>
                  <a:srgbClr val="FFFFFF"/>
                </a:solidFill>
              </a:rPr>
              <a:t> we learn from s</a:t>
            </a:r>
            <a:r>
              <a:rPr lang="en-US" sz="3700" kern="1200" dirty="0">
                <a:solidFill>
                  <a:srgbClr val="FFFFFF"/>
                </a:solidFill>
                <a:latin typeface="+mj-lt"/>
                <a:ea typeface="+mj-ea"/>
                <a:cs typeface="+mj-cs"/>
              </a:rPr>
              <a:t>ubstantial changes</a:t>
            </a:r>
          </a:p>
        </p:txBody>
      </p:sp>
      <p:sp>
        <p:nvSpPr>
          <p:cNvPr id="14352" name="Rectangle 14351">
            <a:extLst>
              <a:ext uri="{FF2B5EF4-FFF2-40B4-BE49-F238E27FC236}">
                <a16:creationId xmlns:a16="http://schemas.microsoft.com/office/drawing/2014/main" id="{704CF0C2-D23E-449F-A4D6-61389E1123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70448" y="450222"/>
            <a:ext cx="1405890" cy="1506594"/>
          </a:xfrm>
          <a:prstGeom prst="rect">
            <a:avLst/>
          </a:prstGeom>
          <a:solidFill>
            <a:srgbClr val="906B5A">
              <a:alpha val="95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354" name="Rectangle 14353">
            <a:extLst>
              <a:ext uri="{FF2B5EF4-FFF2-40B4-BE49-F238E27FC236}">
                <a16:creationId xmlns:a16="http://schemas.microsoft.com/office/drawing/2014/main" id="{594DA556-9BAB-455E-A184-EC9F79FC0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02735" y="453269"/>
            <a:ext cx="1397074" cy="1505231"/>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356" name="Rectangle 14355">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190" y="2130552"/>
            <a:ext cx="5404104" cy="4270248"/>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4">
            <a:extLst>
              <a:ext uri="{FF2B5EF4-FFF2-40B4-BE49-F238E27FC236}">
                <a16:creationId xmlns:a16="http://schemas.microsoft.com/office/drawing/2014/main" id="{D80DE88F-6449-4DD2-8BA6-82FF83B3340B}"/>
              </a:ext>
            </a:extLst>
          </p:cNvPr>
          <p:cNvSpPr txBox="1">
            <a:spLocks/>
          </p:cNvSpPr>
          <p:nvPr/>
        </p:nvSpPr>
        <p:spPr>
          <a:xfrm>
            <a:off x="344190" y="2415828"/>
            <a:ext cx="5526114" cy="3710653"/>
          </a:xfrm>
          <a:prstGeom prst="rect">
            <a:avLst/>
          </a:prstGeom>
        </p:spPr>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228600" defTabSz="914400">
              <a:lnSpc>
                <a:spcPct val="90000"/>
              </a:lnSpc>
              <a:buFont typeface="Arial" panose="020B0604020202020204" pitchFamily="34" charset="0"/>
              <a:buChar char="•"/>
            </a:pPr>
            <a:r>
              <a:rPr lang="en-US" sz="2000" dirty="0"/>
              <a:t>We learn that corporeal beings are composed of:</a:t>
            </a:r>
          </a:p>
          <a:p>
            <a:pPr lvl="1" indent="-228600" defTabSz="914400">
              <a:lnSpc>
                <a:spcPct val="90000"/>
              </a:lnSpc>
              <a:buFont typeface="Arial" panose="020B0604020202020204" pitchFamily="34" charset="0"/>
              <a:buChar char="•"/>
            </a:pPr>
            <a:endParaRPr lang="en-US" sz="2000" dirty="0"/>
          </a:p>
          <a:p>
            <a:pPr lvl="1" indent="-228600" defTabSz="914400">
              <a:lnSpc>
                <a:spcPct val="90000"/>
              </a:lnSpc>
              <a:buFont typeface="Arial" panose="020B0604020202020204" pitchFamily="34" charset="0"/>
              <a:buChar char="•"/>
            </a:pPr>
            <a:r>
              <a:rPr lang="en-US" sz="2000" dirty="0"/>
              <a:t>Substantial Form (</a:t>
            </a:r>
            <a:r>
              <a:rPr lang="en-US" sz="2000" dirty="0" err="1"/>
              <a:t>Woodness</a:t>
            </a:r>
            <a:r>
              <a:rPr lang="en-US" sz="2000" dirty="0"/>
              <a:t>/</a:t>
            </a:r>
            <a:r>
              <a:rPr lang="en-US" sz="2000" dirty="0" err="1"/>
              <a:t>Ashness</a:t>
            </a:r>
            <a:r>
              <a:rPr lang="en-US" sz="2000" dirty="0"/>
              <a:t>)</a:t>
            </a:r>
          </a:p>
          <a:p>
            <a:pPr marL="514350" lvl="1" indent="0" defTabSz="914400">
              <a:lnSpc>
                <a:spcPct val="90000"/>
              </a:lnSpc>
              <a:buNone/>
            </a:pPr>
            <a:r>
              <a:rPr lang="en-US" sz="2000" dirty="0"/>
              <a:t>	and</a:t>
            </a:r>
          </a:p>
          <a:p>
            <a:pPr lvl="1" indent="-228600" defTabSz="914400">
              <a:lnSpc>
                <a:spcPct val="90000"/>
              </a:lnSpc>
              <a:buFont typeface="Arial" panose="020B0604020202020204" pitchFamily="34" charset="0"/>
              <a:buChar char="•"/>
            </a:pPr>
            <a:r>
              <a:rPr lang="en-US" sz="2000" dirty="0"/>
              <a:t>Prime Matter </a:t>
            </a:r>
          </a:p>
          <a:p>
            <a:pPr indent="-228600" defTabSz="914400">
              <a:lnSpc>
                <a:spcPct val="90000"/>
              </a:lnSpc>
              <a:buFont typeface="Arial" panose="020B0604020202020204" pitchFamily="34" charset="0"/>
              <a:buChar char="•"/>
            </a:pPr>
            <a:endParaRPr lang="en-US" sz="2000" dirty="0"/>
          </a:p>
          <a:p>
            <a:pPr indent="-228600" defTabSz="914400">
              <a:lnSpc>
                <a:spcPct val="90000"/>
              </a:lnSpc>
              <a:buFont typeface="Arial" panose="020B0604020202020204" pitchFamily="34" charset="0"/>
              <a:buChar char="•"/>
            </a:pPr>
            <a:r>
              <a:rPr lang="en-US" sz="2000" dirty="0"/>
              <a:t>E.g.;</a:t>
            </a:r>
          </a:p>
          <a:p>
            <a:pPr lvl="1" indent="-228600" defTabSz="914400">
              <a:lnSpc>
                <a:spcPct val="90000"/>
              </a:lnSpc>
              <a:buFont typeface="Arial" panose="020B0604020202020204" pitchFamily="34" charset="0"/>
              <a:buChar char="•"/>
            </a:pPr>
            <a:r>
              <a:rPr lang="en-US" sz="2000" dirty="0"/>
              <a:t>Prime matter is what remains constant when we have a change in the substantial form of a given reality from wood to ash.</a:t>
            </a:r>
            <a:endParaRPr lang="en-US" sz="1900" dirty="0"/>
          </a:p>
          <a:p>
            <a:pPr marL="0" indent="-228600" defTabSz="914400">
              <a:lnSpc>
                <a:spcPct val="90000"/>
              </a:lnSpc>
              <a:buFont typeface="Arial" panose="020B0604020202020204" pitchFamily="34" charset="0"/>
              <a:buChar char="•"/>
            </a:pPr>
            <a:endParaRPr lang="en-US" sz="1900" dirty="0"/>
          </a:p>
        </p:txBody>
      </p:sp>
      <p:pic>
        <p:nvPicPr>
          <p:cNvPr id="14338" name="Picture 2" descr="Is Burning Wood a Chemical Change? - Techiescientist">
            <a:extLst>
              <a:ext uri="{FF2B5EF4-FFF2-40B4-BE49-F238E27FC236}">
                <a16:creationId xmlns:a16="http://schemas.microsoft.com/office/drawing/2014/main" id="{0B8D4074-BA44-4DD7-AE34-7EC0F3BB77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37" r="1055" b="5"/>
          <a:stretch/>
        </p:blipFill>
        <p:spPr bwMode="auto">
          <a:xfrm>
            <a:off x="5871288" y="2130552"/>
            <a:ext cx="2928521" cy="2057400"/>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Wood ash - Wikipedia">
            <a:extLst>
              <a:ext uri="{FF2B5EF4-FFF2-40B4-BE49-F238E27FC236}">
                <a16:creationId xmlns:a16="http://schemas.microsoft.com/office/drawing/2014/main" id="{A4492576-75EA-4E43-9FBC-372C1A95360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824" r="-4" b="2501"/>
          <a:stretch/>
        </p:blipFill>
        <p:spPr bwMode="auto">
          <a:xfrm>
            <a:off x="5871288" y="4341675"/>
            <a:ext cx="2928521" cy="205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4298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anim calcmode="lin" valueType="num">
                                      <p:cBhvr additive="base">
                                        <p:cTn id="11"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anim calcmode="lin" valueType="num">
                                      <p:cBhvr additive="base">
                                        <p:cTn id="1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7">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 calcmode="lin" valueType="num">
                                      <p:cBhvr additive="base">
                                        <p:cTn id="19"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xEl>
                                              <p:pRg st="6" end="6"/>
                                            </p:txEl>
                                          </p:spTgt>
                                        </p:tgtEl>
                                        <p:attrNameLst>
                                          <p:attrName>style.visibility</p:attrName>
                                        </p:attrNameLst>
                                      </p:cBhvr>
                                      <p:to>
                                        <p:strVal val="visible"/>
                                      </p:to>
                                    </p:set>
                                    <p:anim calcmode="lin" valueType="num">
                                      <p:cBhvr additive="base">
                                        <p:cTn id="25"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6" end="6"/>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7">
                                            <p:txEl>
                                              <p:pRg st="7" end="7"/>
                                            </p:txEl>
                                          </p:spTgt>
                                        </p:tgtEl>
                                        <p:attrNameLst>
                                          <p:attrName>style.visibility</p:attrName>
                                        </p:attrNameLst>
                                      </p:cBhvr>
                                      <p:to>
                                        <p:strVal val="visible"/>
                                      </p:to>
                                    </p:set>
                                    <p:anim calcmode="lin" valueType="num">
                                      <p:cBhvr additive="base">
                                        <p:cTn id="29"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7">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AA0F9-D02A-4A6B-B76B-109257D1BCBD}"/>
              </a:ext>
            </a:extLst>
          </p:cNvPr>
          <p:cNvSpPr>
            <a:spLocks noGrp="1"/>
          </p:cNvSpPr>
          <p:nvPr>
            <p:ph type="title"/>
          </p:nvPr>
        </p:nvSpPr>
        <p:spPr/>
        <p:txBody>
          <a:bodyPr/>
          <a:lstStyle/>
          <a:p>
            <a:r>
              <a:rPr lang="en-US" dirty="0"/>
              <a:t>Corporeal Living Beings (C.L.B)</a:t>
            </a:r>
          </a:p>
        </p:txBody>
      </p:sp>
      <p:sp>
        <p:nvSpPr>
          <p:cNvPr id="3" name="Content Placeholder 2">
            <a:extLst>
              <a:ext uri="{FF2B5EF4-FFF2-40B4-BE49-F238E27FC236}">
                <a16:creationId xmlns:a16="http://schemas.microsoft.com/office/drawing/2014/main" id="{323BA087-E58F-4DD1-86D3-402D24C8E7FC}"/>
              </a:ext>
            </a:extLst>
          </p:cNvPr>
          <p:cNvSpPr>
            <a:spLocks noGrp="1"/>
          </p:cNvSpPr>
          <p:nvPr>
            <p:ph idx="1"/>
          </p:nvPr>
        </p:nvSpPr>
        <p:spPr>
          <a:xfrm>
            <a:off x="1063466" y="1600200"/>
            <a:ext cx="7775734" cy="4911309"/>
          </a:xfrm>
        </p:spPr>
        <p:txBody>
          <a:bodyPr>
            <a:normAutofit/>
          </a:bodyPr>
          <a:lstStyle/>
          <a:p>
            <a:r>
              <a:rPr lang="en-US" sz="2800" dirty="0"/>
              <a:t>A C.L.B is a unity of body &amp; soul (Matter &amp; Form)</a:t>
            </a:r>
          </a:p>
          <a:p>
            <a:pPr lvl="1"/>
            <a:r>
              <a:rPr lang="en-US" dirty="0"/>
              <a:t>Not just a body = corpse. C.L.B ≠ a body</a:t>
            </a:r>
          </a:p>
          <a:p>
            <a:pPr lvl="1"/>
            <a:r>
              <a:rPr lang="en-US" dirty="0"/>
              <a:t>Not just a soul = form. C.L.B ≠ a soul</a:t>
            </a:r>
          </a:p>
          <a:p>
            <a:pPr lvl="1"/>
            <a:r>
              <a:rPr lang="en-US" dirty="0"/>
              <a:t>Not just having a body. C.L.B ≠ a soul with a body</a:t>
            </a:r>
          </a:p>
          <a:p>
            <a:pPr marL="457200" lvl="1" indent="0">
              <a:buNone/>
            </a:pPr>
            <a:r>
              <a:rPr lang="en-US" dirty="0"/>
              <a:t>    </a:t>
            </a:r>
          </a:p>
          <a:p>
            <a:pPr marL="457200" lvl="1" indent="0">
              <a:buNone/>
            </a:pPr>
            <a:r>
              <a:rPr lang="en-US" u="sng" dirty="0"/>
              <a:t>Important note:</a:t>
            </a:r>
          </a:p>
          <a:p>
            <a:pPr marL="457200" lvl="1" indent="0">
              <a:buNone/>
            </a:pPr>
            <a:r>
              <a:rPr lang="en-US" dirty="0"/>
              <a:t>    The body is </a:t>
            </a:r>
            <a:r>
              <a:rPr lang="en-US" b="1" u="sng" dirty="0"/>
              <a:t>not</a:t>
            </a:r>
            <a:r>
              <a:rPr lang="en-US" dirty="0"/>
              <a:t> an accident: the body is a co-principle of a C.L.B.</a:t>
            </a:r>
          </a:p>
          <a:p>
            <a:pPr marL="457200" lvl="1" indent="0">
              <a:buNone/>
            </a:pPr>
            <a:r>
              <a:rPr lang="en-US" dirty="0"/>
              <a:t>    The accident is quantity= extension, size or volume.</a:t>
            </a:r>
          </a:p>
          <a:p>
            <a:pPr marL="457200" lvl="1" indent="0">
              <a:buNone/>
            </a:pPr>
            <a:endParaRPr lang="en-US" dirty="0"/>
          </a:p>
          <a:p>
            <a:r>
              <a:rPr lang="en-US" sz="2800" dirty="0"/>
              <a:t>A living being is one being/one substance</a:t>
            </a:r>
          </a:p>
          <a:p>
            <a:pPr lvl="1"/>
            <a:r>
              <a:rPr lang="en-US" dirty="0"/>
              <a:t>Death= separation of body and soul in living beings</a:t>
            </a:r>
          </a:p>
          <a:p>
            <a:pPr marL="0" indent="0">
              <a:buNone/>
            </a:pPr>
            <a:r>
              <a:rPr lang="en-US" sz="2000" dirty="0"/>
              <a:t>		(All C.L.B die/are mortal/are not immortal)</a:t>
            </a:r>
          </a:p>
        </p:txBody>
      </p:sp>
    </p:spTree>
    <p:extLst>
      <p:ext uri="{BB962C8B-B14F-4D97-AF65-F5344CB8AC3E}">
        <p14:creationId xmlns:p14="http://schemas.microsoft.com/office/powerpoint/2010/main" val="800764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8" name="Rectangle 191">
            <a:extLst>
              <a:ext uri="{FF2B5EF4-FFF2-40B4-BE49-F238E27FC236}">
                <a16:creationId xmlns:a16="http://schemas.microsoft.com/office/drawing/2014/main" id="{60673911-1A14-47AE-B9FC-3B697AAE3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0030" y="4892040"/>
            <a:ext cx="8661654" cy="1645920"/>
          </a:xfrm>
          <a:prstGeom prst="rect">
            <a:avLst/>
          </a:prstGeom>
          <a:solidFill>
            <a:srgbClr val="262626"/>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42686BB2-FAAA-4400-A5C8-4B1B8C482DB2}"/>
              </a:ext>
            </a:extLst>
          </p:cNvPr>
          <p:cNvSpPr>
            <a:spLocks noGrp="1"/>
          </p:cNvSpPr>
          <p:nvPr>
            <p:ph type="title"/>
          </p:nvPr>
        </p:nvSpPr>
        <p:spPr>
          <a:xfrm>
            <a:off x="537210" y="5093208"/>
            <a:ext cx="5662422" cy="1261872"/>
          </a:xfrm>
        </p:spPr>
        <p:txBody>
          <a:bodyPr vert="horz" lIns="91440" tIns="45720" rIns="91440" bIns="45720" rtlCol="0" anchor="ctr">
            <a:noAutofit/>
          </a:bodyPr>
          <a:lstStyle/>
          <a:p>
            <a:pPr algn="r" defTabSz="914400">
              <a:lnSpc>
                <a:spcPct val="90000"/>
              </a:lnSpc>
            </a:pPr>
            <a:r>
              <a:rPr lang="en-US" sz="2800" dirty="0">
                <a:solidFill>
                  <a:srgbClr val="FFFFFF"/>
                </a:solidFill>
              </a:rPr>
              <a:t>CORPOREAL LIFE</a:t>
            </a:r>
            <a:endParaRPr lang="en-US" sz="2800" kern="1200" dirty="0">
              <a:solidFill>
                <a:srgbClr val="FFFFFF"/>
              </a:solidFill>
              <a:latin typeface="+mj-lt"/>
              <a:ea typeface="+mj-ea"/>
              <a:cs typeface="+mj-cs"/>
            </a:endParaRPr>
          </a:p>
        </p:txBody>
      </p:sp>
      <p:sp>
        <p:nvSpPr>
          <p:cNvPr id="5" name="Text Placeholder 4">
            <a:extLst>
              <a:ext uri="{FF2B5EF4-FFF2-40B4-BE49-F238E27FC236}">
                <a16:creationId xmlns:a16="http://schemas.microsoft.com/office/drawing/2014/main" id="{EF16A0C2-183E-4684-9CF4-D23B9C7EB618}"/>
              </a:ext>
            </a:extLst>
          </p:cNvPr>
          <p:cNvSpPr>
            <a:spLocks noGrp="1"/>
          </p:cNvSpPr>
          <p:nvPr>
            <p:ph type="body" idx="1"/>
          </p:nvPr>
        </p:nvSpPr>
        <p:spPr>
          <a:xfrm>
            <a:off x="6377940" y="5093208"/>
            <a:ext cx="2228850" cy="1261872"/>
          </a:xfrm>
        </p:spPr>
        <p:txBody>
          <a:bodyPr vert="horz" lIns="91440" tIns="45720" rIns="91440" bIns="45720" rtlCol="0" anchor="ctr">
            <a:normAutofit/>
          </a:bodyPr>
          <a:lstStyle/>
          <a:p>
            <a:pPr defTabSz="914400">
              <a:lnSpc>
                <a:spcPct val="90000"/>
              </a:lnSpc>
              <a:spcBef>
                <a:spcPts val="1000"/>
              </a:spcBef>
            </a:pPr>
            <a:r>
              <a:rPr lang="en-US" sz="3200" kern="1200" dirty="0">
                <a:solidFill>
                  <a:srgbClr val="FFC000"/>
                </a:solidFill>
                <a:latin typeface="+mn-lt"/>
                <a:ea typeface="+mn-ea"/>
                <a:cs typeface="+mn-cs"/>
              </a:rPr>
              <a:t>The Soul</a:t>
            </a:r>
          </a:p>
        </p:txBody>
      </p:sp>
      <p:cxnSp>
        <p:nvCxnSpPr>
          <p:cNvPr id="3079" name="Straight Connector 192">
            <a:extLst>
              <a:ext uri="{FF2B5EF4-FFF2-40B4-BE49-F238E27FC236}">
                <a16:creationId xmlns:a16="http://schemas.microsoft.com/office/drawing/2014/main" id="{9392F240-FCCC-4D1B-89FD-0485B2F8F4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290132"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1266" name="Picture 2" descr="See the source image">
            <a:extLst>
              <a:ext uri="{FF2B5EF4-FFF2-40B4-BE49-F238E27FC236}">
                <a16:creationId xmlns:a16="http://schemas.microsoft.com/office/drawing/2014/main" id="{AE1BD2CB-75AC-4D25-8225-CFDDAA5F44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723" y="315517"/>
            <a:ext cx="7857067" cy="4418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09677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CE6F7E-27FD-40BA-BA7C-467378562CA5}"/>
              </a:ext>
            </a:extLst>
          </p:cNvPr>
          <p:cNvSpPr/>
          <p:nvPr/>
        </p:nvSpPr>
        <p:spPr>
          <a:xfrm>
            <a:off x="935025" y="3823855"/>
            <a:ext cx="7797338" cy="2687654"/>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715185-34AC-4A33-871C-82946BAD9591}"/>
              </a:ext>
            </a:extLst>
          </p:cNvPr>
          <p:cNvSpPr>
            <a:spLocks noGrp="1"/>
          </p:cNvSpPr>
          <p:nvPr>
            <p:ph type="title"/>
          </p:nvPr>
        </p:nvSpPr>
        <p:spPr/>
        <p:txBody>
          <a:bodyPr/>
          <a:lstStyle/>
          <a:p>
            <a:r>
              <a:rPr lang="en-US" dirty="0"/>
              <a:t>Readings</a:t>
            </a:r>
          </a:p>
        </p:txBody>
      </p:sp>
      <p:sp>
        <p:nvSpPr>
          <p:cNvPr id="3" name="Content Placeholder 2">
            <a:extLst>
              <a:ext uri="{FF2B5EF4-FFF2-40B4-BE49-F238E27FC236}">
                <a16:creationId xmlns:a16="http://schemas.microsoft.com/office/drawing/2014/main" id="{224F72B4-476B-4A16-AA41-1CC0B59BD03C}"/>
              </a:ext>
            </a:extLst>
          </p:cNvPr>
          <p:cNvSpPr>
            <a:spLocks noGrp="1"/>
          </p:cNvSpPr>
          <p:nvPr>
            <p:ph idx="1"/>
          </p:nvPr>
        </p:nvSpPr>
        <p:spPr/>
        <p:txBody>
          <a:bodyPr>
            <a:normAutofit fontScale="92500"/>
          </a:bodyPr>
          <a:lstStyle/>
          <a:p>
            <a:r>
              <a:rPr lang="en-US" dirty="0" err="1"/>
              <a:t>Lombo</a:t>
            </a:r>
            <a:r>
              <a:rPr lang="en-US" dirty="0"/>
              <a:t> &amp; Russo- Chapter 3</a:t>
            </a:r>
          </a:p>
          <a:p>
            <a:endParaRPr lang="en-US" dirty="0"/>
          </a:p>
          <a:p>
            <a:pPr marL="0" indent="0" algn="ctr">
              <a:buNone/>
            </a:pPr>
            <a:endParaRPr lang="en-US" sz="2800" dirty="0"/>
          </a:p>
          <a:p>
            <a:pPr marL="0" indent="0" algn="ctr">
              <a:buNone/>
            </a:pPr>
            <a:endParaRPr lang="en-US" sz="2800" dirty="0"/>
          </a:p>
          <a:p>
            <a:pPr marL="0" indent="0" algn="ctr">
              <a:buNone/>
            </a:pPr>
            <a:endParaRPr lang="en-US" sz="2800" dirty="0"/>
          </a:p>
          <a:p>
            <a:pPr marL="0" indent="0" algn="ctr">
              <a:buNone/>
            </a:pPr>
            <a:r>
              <a:rPr lang="en-US" sz="2800" b="1" u="sng" dirty="0"/>
              <a:t>PHILOSOPHICAL ANTHROPOLOGY</a:t>
            </a:r>
          </a:p>
          <a:p>
            <a:pPr marL="0" indent="0" algn="ctr">
              <a:buNone/>
            </a:pPr>
            <a:r>
              <a:rPr lang="en-US" sz="2800" b="1" u="sng" dirty="0"/>
              <a:t>CAT 1 </a:t>
            </a:r>
          </a:p>
          <a:p>
            <a:pPr marL="0" indent="0">
              <a:buNone/>
            </a:pPr>
            <a:r>
              <a:rPr lang="en-US" sz="2800" b="1" u="sng" dirty="0"/>
              <a:t>Question 1</a:t>
            </a:r>
          </a:p>
          <a:p>
            <a:pPr marL="0" indent="0">
              <a:buNone/>
            </a:pPr>
            <a:r>
              <a:rPr lang="en-US" b="1" dirty="0"/>
              <a:t>What do Philosophy and Covid-19 have in common?</a:t>
            </a:r>
          </a:p>
          <a:p>
            <a:pPr marL="0" indent="0">
              <a:buNone/>
            </a:pPr>
            <a:r>
              <a:rPr lang="en-US" sz="3000" i="1" dirty="0">
                <a:latin typeface="Ink Free" panose="03080402000500000000" pitchFamily="66" charset="0"/>
              </a:rPr>
              <a:t>You can </a:t>
            </a:r>
            <a:r>
              <a:rPr lang="en-US" sz="3000" i="1" dirty="0" err="1">
                <a:latin typeface="Ink Free" panose="03080402000500000000" pitchFamily="66" charset="0"/>
              </a:rPr>
              <a:t>gerrit</a:t>
            </a:r>
            <a:r>
              <a:rPr lang="en-US" sz="3000" i="1" dirty="0">
                <a:latin typeface="Ink Free" panose="03080402000500000000" pitchFamily="66" charset="0"/>
              </a:rPr>
              <a:t>, I can </a:t>
            </a:r>
            <a:r>
              <a:rPr lang="en-US" sz="3000" i="1" dirty="0" err="1">
                <a:latin typeface="Ink Free" panose="03080402000500000000" pitchFamily="66" charset="0"/>
              </a:rPr>
              <a:t>gerrit</a:t>
            </a:r>
            <a:r>
              <a:rPr lang="en-US" sz="3000" i="1" dirty="0">
                <a:latin typeface="Ink Free" panose="03080402000500000000" pitchFamily="66" charset="0"/>
              </a:rPr>
              <a:t>, anybody can </a:t>
            </a:r>
            <a:r>
              <a:rPr lang="en-US" sz="3000" i="1" dirty="0" err="1">
                <a:latin typeface="Ink Free" panose="03080402000500000000" pitchFamily="66" charset="0"/>
              </a:rPr>
              <a:t>gerrit</a:t>
            </a:r>
            <a:r>
              <a:rPr lang="en-US" sz="3000" i="1" dirty="0">
                <a:latin typeface="Ink Free" panose="03080402000500000000" pitchFamily="66" charset="0"/>
              </a:rPr>
              <a:t>!</a:t>
            </a:r>
          </a:p>
        </p:txBody>
      </p:sp>
    </p:spTree>
    <p:extLst>
      <p:ext uri="{BB962C8B-B14F-4D97-AF65-F5344CB8AC3E}">
        <p14:creationId xmlns:p14="http://schemas.microsoft.com/office/powerpoint/2010/main" val="13526661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7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83551" y="4633546"/>
            <a:ext cx="8579094"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2D2A5AC-3194-40A1-B49A-FE18BC74003C}"/>
              </a:ext>
            </a:extLst>
          </p:cNvPr>
          <p:cNvSpPr>
            <a:spLocks noGrp="1"/>
          </p:cNvSpPr>
          <p:nvPr>
            <p:ph type="title" idx="4294967295"/>
          </p:nvPr>
        </p:nvSpPr>
        <p:spPr>
          <a:xfrm>
            <a:off x="394554" y="4756638"/>
            <a:ext cx="8354891" cy="930447"/>
          </a:xfrm>
        </p:spPr>
        <p:txBody>
          <a:bodyPr vert="horz" lIns="91440" tIns="45720" rIns="91440" bIns="45720" rtlCol="0" anchor="b">
            <a:normAutofit/>
          </a:bodyPr>
          <a:lstStyle/>
          <a:p>
            <a:pPr marL="0" indent="0" defTabSz="914400">
              <a:lnSpc>
                <a:spcPct val="90000"/>
              </a:lnSpc>
            </a:pPr>
            <a:r>
              <a:rPr lang="en-US" sz="2400" dirty="0">
                <a:solidFill>
                  <a:schemeClr val="bg1"/>
                </a:solidFill>
              </a:rPr>
              <a:t>Think, pair, share:</a:t>
            </a:r>
            <a:br>
              <a:rPr lang="en-US" sz="2400" dirty="0">
                <a:solidFill>
                  <a:schemeClr val="bg1"/>
                </a:solidFill>
              </a:rPr>
            </a:br>
            <a:r>
              <a:rPr lang="en-US" sz="2400" dirty="0">
                <a:solidFill>
                  <a:schemeClr val="bg1"/>
                </a:solidFill>
              </a:rPr>
              <a:t>What is the Soul?</a:t>
            </a:r>
            <a:endParaRPr lang="en-US" sz="2400" kern="1200" dirty="0">
              <a:solidFill>
                <a:schemeClr val="bg1"/>
              </a:solidFill>
            </a:endParaRPr>
          </a:p>
        </p:txBody>
      </p:sp>
      <p:pic>
        <p:nvPicPr>
          <p:cNvPr id="4098" name="Picture 2" descr="Improving Students' Critical Thinking with the 5E Model : Studies Weekly">
            <a:extLst>
              <a:ext uri="{FF2B5EF4-FFF2-40B4-BE49-F238E27FC236}">
                <a16:creationId xmlns:a16="http://schemas.microsoft.com/office/drawing/2014/main" id="{E9B81891-93FF-4DBC-804E-8D0949E8BBE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4238"/>
          <a:stretch/>
        </p:blipFill>
        <p:spPr bwMode="auto">
          <a:xfrm>
            <a:off x="240030" y="319990"/>
            <a:ext cx="8622615" cy="3697538"/>
          </a:xfrm>
          <a:prstGeom prst="rect">
            <a:avLst/>
          </a:prstGeom>
          <a:noFill/>
          <a:extLst>
            <a:ext uri="{909E8E84-426E-40DD-AFC4-6F175D3DCCD1}">
              <a14:hiddenFill xmlns:a14="http://schemas.microsoft.com/office/drawing/2010/main">
                <a:solidFill>
                  <a:srgbClr val="FFFFFF"/>
                </a:solidFill>
              </a14:hiddenFill>
            </a:ext>
          </a:extLst>
        </p:spPr>
      </p:pic>
      <p:cxnSp>
        <p:nvCxnSpPr>
          <p:cNvPr id="4104" name="Straight Connector 7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57350" y="5738691"/>
            <a:ext cx="58293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61165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08C62-FA84-4797-A72B-86FF5342A167}"/>
              </a:ext>
            </a:extLst>
          </p:cNvPr>
          <p:cNvSpPr>
            <a:spLocks noGrp="1"/>
          </p:cNvSpPr>
          <p:nvPr>
            <p:ph type="title"/>
          </p:nvPr>
        </p:nvSpPr>
        <p:spPr/>
        <p:txBody>
          <a:bodyPr/>
          <a:lstStyle/>
          <a:p>
            <a:r>
              <a:rPr lang="en-US" dirty="0"/>
              <a:t>What is the Soul?</a:t>
            </a:r>
          </a:p>
        </p:txBody>
      </p:sp>
      <p:sp>
        <p:nvSpPr>
          <p:cNvPr id="3" name="Content Placeholder 2">
            <a:extLst>
              <a:ext uri="{FF2B5EF4-FFF2-40B4-BE49-F238E27FC236}">
                <a16:creationId xmlns:a16="http://schemas.microsoft.com/office/drawing/2014/main" id="{846B0A67-2FCE-4DF7-9DAD-14D17F629B13}"/>
              </a:ext>
            </a:extLst>
          </p:cNvPr>
          <p:cNvSpPr>
            <a:spLocks noGrp="1"/>
          </p:cNvSpPr>
          <p:nvPr>
            <p:ph idx="1"/>
          </p:nvPr>
        </p:nvSpPr>
        <p:spPr>
          <a:xfrm>
            <a:off x="1063466" y="1335042"/>
            <a:ext cx="7623334" cy="5176467"/>
          </a:xfrm>
        </p:spPr>
        <p:txBody>
          <a:bodyPr>
            <a:normAutofit/>
          </a:bodyPr>
          <a:lstStyle/>
          <a:p>
            <a:pPr marL="0" indent="0">
              <a:buNone/>
            </a:pPr>
            <a:r>
              <a:rPr lang="en-US" sz="2800" dirty="0"/>
              <a:t>Definition 1</a:t>
            </a:r>
          </a:p>
          <a:p>
            <a:r>
              <a:rPr lang="en-US" sz="2800" dirty="0"/>
              <a:t>The soul is the substantial form of a living thing</a:t>
            </a:r>
          </a:p>
          <a:p>
            <a:pPr lvl="1"/>
            <a:endParaRPr lang="en-US" sz="2400" dirty="0"/>
          </a:p>
          <a:p>
            <a:pPr lvl="1"/>
            <a:r>
              <a:rPr lang="en-US" sz="2400" dirty="0"/>
              <a:t>The form that actualizes matter in living beings</a:t>
            </a:r>
          </a:p>
        </p:txBody>
      </p:sp>
      <p:graphicFrame>
        <p:nvGraphicFramePr>
          <p:cNvPr id="9" name="Diagram 8">
            <a:extLst>
              <a:ext uri="{FF2B5EF4-FFF2-40B4-BE49-F238E27FC236}">
                <a16:creationId xmlns:a16="http://schemas.microsoft.com/office/drawing/2014/main" id="{C57D841D-3A14-4065-8FF2-F586BFBE4B14}"/>
              </a:ext>
            </a:extLst>
          </p:cNvPr>
          <p:cNvGraphicFramePr/>
          <p:nvPr>
            <p:extLst>
              <p:ext uri="{D42A27DB-BD31-4B8C-83A1-F6EECF244321}">
                <p14:modId xmlns:p14="http://schemas.microsoft.com/office/powerpoint/2010/main" val="1946487996"/>
              </p:ext>
            </p:extLst>
          </p:nvPr>
        </p:nvGraphicFramePr>
        <p:xfrm>
          <a:off x="2417683" y="3426460"/>
          <a:ext cx="4914900" cy="3060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10685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08C62-FA84-4797-A72B-86FF5342A167}"/>
              </a:ext>
            </a:extLst>
          </p:cNvPr>
          <p:cNvSpPr>
            <a:spLocks noGrp="1"/>
          </p:cNvSpPr>
          <p:nvPr>
            <p:ph type="title"/>
          </p:nvPr>
        </p:nvSpPr>
        <p:spPr/>
        <p:txBody>
          <a:bodyPr/>
          <a:lstStyle/>
          <a:p>
            <a:r>
              <a:rPr lang="en-US" sz="4000" dirty="0"/>
              <a:t>What is the Soul?</a:t>
            </a:r>
          </a:p>
        </p:txBody>
      </p:sp>
      <p:sp>
        <p:nvSpPr>
          <p:cNvPr id="3" name="Content Placeholder 2">
            <a:extLst>
              <a:ext uri="{FF2B5EF4-FFF2-40B4-BE49-F238E27FC236}">
                <a16:creationId xmlns:a16="http://schemas.microsoft.com/office/drawing/2014/main" id="{846B0A67-2FCE-4DF7-9DAD-14D17F629B13}"/>
              </a:ext>
            </a:extLst>
          </p:cNvPr>
          <p:cNvSpPr>
            <a:spLocks noGrp="1"/>
          </p:cNvSpPr>
          <p:nvPr>
            <p:ph idx="1"/>
          </p:nvPr>
        </p:nvSpPr>
        <p:spPr>
          <a:xfrm>
            <a:off x="1063466" y="1424896"/>
            <a:ext cx="7623334" cy="4911309"/>
          </a:xfrm>
        </p:spPr>
        <p:txBody>
          <a:bodyPr/>
          <a:lstStyle/>
          <a:p>
            <a:pPr marL="0" indent="0">
              <a:buNone/>
            </a:pPr>
            <a:r>
              <a:rPr lang="en-US" dirty="0"/>
              <a:t>Definition 2</a:t>
            </a:r>
          </a:p>
          <a:p>
            <a:r>
              <a:rPr lang="en-US" dirty="0"/>
              <a:t>The soul is the principle of life in living things</a:t>
            </a:r>
          </a:p>
          <a:p>
            <a:pPr marL="0" indent="0">
              <a:buNone/>
            </a:pPr>
            <a:r>
              <a:rPr lang="en-US" dirty="0"/>
              <a:t>	(The soul is the source of life in living things)</a:t>
            </a:r>
          </a:p>
        </p:txBody>
      </p:sp>
      <p:graphicFrame>
        <p:nvGraphicFramePr>
          <p:cNvPr id="5" name="Diagram 4">
            <a:extLst>
              <a:ext uri="{FF2B5EF4-FFF2-40B4-BE49-F238E27FC236}">
                <a16:creationId xmlns:a16="http://schemas.microsoft.com/office/drawing/2014/main" id="{228FAD84-B19C-454D-BB09-5924A979ACC1}"/>
              </a:ext>
            </a:extLst>
          </p:cNvPr>
          <p:cNvGraphicFramePr/>
          <p:nvPr>
            <p:extLst>
              <p:ext uri="{D42A27DB-BD31-4B8C-83A1-F6EECF244321}">
                <p14:modId xmlns:p14="http://schemas.microsoft.com/office/powerpoint/2010/main" val="2783877976"/>
              </p:ext>
            </p:extLst>
          </p:nvPr>
        </p:nvGraphicFramePr>
        <p:xfrm>
          <a:off x="1562765" y="2903220"/>
          <a:ext cx="6624736" cy="39547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37486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CE6F7E-27FD-40BA-BA7C-467378562CA5}"/>
              </a:ext>
            </a:extLst>
          </p:cNvPr>
          <p:cNvSpPr/>
          <p:nvPr/>
        </p:nvSpPr>
        <p:spPr>
          <a:xfrm>
            <a:off x="935025" y="3823855"/>
            <a:ext cx="7797338" cy="2687654"/>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715185-34AC-4A33-871C-82946BAD9591}"/>
              </a:ext>
            </a:extLst>
          </p:cNvPr>
          <p:cNvSpPr>
            <a:spLocks noGrp="1"/>
          </p:cNvSpPr>
          <p:nvPr>
            <p:ph type="title"/>
          </p:nvPr>
        </p:nvSpPr>
        <p:spPr/>
        <p:txBody>
          <a:bodyPr/>
          <a:lstStyle/>
          <a:p>
            <a:r>
              <a:rPr lang="en-US" dirty="0"/>
              <a:t>Readings</a:t>
            </a:r>
          </a:p>
        </p:txBody>
      </p:sp>
      <p:sp>
        <p:nvSpPr>
          <p:cNvPr id="3" name="Content Placeholder 2">
            <a:extLst>
              <a:ext uri="{FF2B5EF4-FFF2-40B4-BE49-F238E27FC236}">
                <a16:creationId xmlns:a16="http://schemas.microsoft.com/office/drawing/2014/main" id="{224F72B4-476B-4A16-AA41-1CC0B59BD03C}"/>
              </a:ext>
            </a:extLst>
          </p:cNvPr>
          <p:cNvSpPr>
            <a:spLocks noGrp="1"/>
          </p:cNvSpPr>
          <p:nvPr>
            <p:ph idx="1"/>
          </p:nvPr>
        </p:nvSpPr>
        <p:spPr/>
        <p:txBody>
          <a:bodyPr>
            <a:normAutofit fontScale="92500" lnSpcReduction="20000"/>
          </a:bodyPr>
          <a:lstStyle/>
          <a:p>
            <a:r>
              <a:rPr lang="en-US" dirty="0" err="1"/>
              <a:t>Mimbi</a:t>
            </a:r>
            <a:r>
              <a:rPr lang="en-US" dirty="0"/>
              <a:t>- 3.1 OR p. 67-69</a:t>
            </a:r>
            <a:endParaRPr lang="en-US" sz="2600" dirty="0"/>
          </a:p>
          <a:p>
            <a:endParaRPr lang="en-US" dirty="0"/>
          </a:p>
          <a:p>
            <a:r>
              <a:rPr lang="en-US" dirty="0" err="1"/>
              <a:t>Lombo</a:t>
            </a:r>
            <a:r>
              <a:rPr lang="en-US" dirty="0"/>
              <a:t> &amp; Russo- Chapter 2; No. 1-3 OR p. 27-35</a:t>
            </a:r>
          </a:p>
          <a:p>
            <a:endParaRPr lang="en-US" dirty="0"/>
          </a:p>
          <a:p>
            <a:pPr marL="0" indent="0" algn="ctr">
              <a:buNone/>
            </a:pPr>
            <a:endParaRPr lang="en-US" sz="2800" dirty="0"/>
          </a:p>
          <a:p>
            <a:pPr marL="0" indent="0" algn="ctr">
              <a:buNone/>
            </a:pPr>
            <a:endParaRPr lang="en-US" sz="2800" dirty="0"/>
          </a:p>
          <a:p>
            <a:pPr marL="0" indent="0" algn="ctr">
              <a:buNone/>
            </a:pPr>
            <a:endParaRPr lang="en-US" sz="2800" dirty="0"/>
          </a:p>
          <a:p>
            <a:pPr marL="0" indent="0" algn="ctr">
              <a:buNone/>
            </a:pPr>
            <a:r>
              <a:rPr lang="en-US" sz="2800" b="1" u="sng" dirty="0"/>
              <a:t>PHILOSOPHICAL ANTHROPOLOGY</a:t>
            </a:r>
          </a:p>
          <a:p>
            <a:pPr marL="0" indent="0" algn="ctr">
              <a:buNone/>
            </a:pPr>
            <a:r>
              <a:rPr lang="en-US" sz="2800" b="1" u="sng" dirty="0"/>
              <a:t>CAT 1 </a:t>
            </a:r>
          </a:p>
          <a:p>
            <a:pPr marL="0" indent="0">
              <a:buNone/>
            </a:pPr>
            <a:r>
              <a:rPr lang="en-US" sz="2800" b="1" u="sng" dirty="0"/>
              <a:t>Question 1</a:t>
            </a:r>
          </a:p>
          <a:p>
            <a:pPr marL="0" indent="0">
              <a:buNone/>
            </a:pPr>
            <a:r>
              <a:rPr lang="en-US" b="1" dirty="0"/>
              <a:t>What do Philosophy and Covid-19 have in common?</a:t>
            </a:r>
          </a:p>
          <a:p>
            <a:pPr marL="0" indent="0">
              <a:buNone/>
            </a:pPr>
            <a:r>
              <a:rPr lang="en-US" sz="3000" i="1" dirty="0">
                <a:latin typeface="Ink Free" panose="03080402000500000000" pitchFamily="66" charset="0"/>
              </a:rPr>
              <a:t>You can </a:t>
            </a:r>
            <a:r>
              <a:rPr lang="en-US" sz="3000" i="1" dirty="0" err="1">
                <a:latin typeface="Ink Free" panose="03080402000500000000" pitchFamily="66" charset="0"/>
              </a:rPr>
              <a:t>gerrit</a:t>
            </a:r>
            <a:r>
              <a:rPr lang="en-US" sz="3000" i="1" dirty="0">
                <a:latin typeface="Ink Free" panose="03080402000500000000" pitchFamily="66" charset="0"/>
              </a:rPr>
              <a:t>, I can </a:t>
            </a:r>
            <a:r>
              <a:rPr lang="en-US" sz="3000" i="1" dirty="0" err="1">
                <a:latin typeface="Ink Free" panose="03080402000500000000" pitchFamily="66" charset="0"/>
              </a:rPr>
              <a:t>gerrit</a:t>
            </a:r>
            <a:r>
              <a:rPr lang="en-US" sz="3000" i="1" dirty="0">
                <a:latin typeface="Ink Free" panose="03080402000500000000" pitchFamily="66" charset="0"/>
              </a:rPr>
              <a:t>, anybody can </a:t>
            </a:r>
            <a:r>
              <a:rPr lang="en-US" sz="3000" i="1" dirty="0" err="1">
                <a:latin typeface="Ink Free" panose="03080402000500000000" pitchFamily="66" charset="0"/>
              </a:rPr>
              <a:t>gerrit</a:t>
            </a:r>
            <a:r>
              <a:rPr lang="en-US" sz="3000" i="1" dirty="0">
                <a:latin typeface="Ink Free" panose="03080402000500000000" pitchFamily="66" charset="0"/>
              </a:rPr>
              <a:t>!</a:t>
            </a:r>
          </a:p>
        </p:txBody>
      </p:sp>
    </p:spTree>
    <p:extLst>
      <p:ext uri="{BB962C8B-B14F-4D97-AF65-F5344CB8AC3E}">
        <p14:creationId xmlns:p14="http://schemas.microsoft.com/office/powerpoint/2010/main" val="8705273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08C62-FA84-4797-A72B-86FF5342A167}"/>
              </a:ext>
            </a:extLst>
          </p:cNvPr>
          <p:cNvSpPr>
            <a:spLocks noGrp="1"/>
          </p:cNvSpPr>
          <p:nvPr>
            <p:ph type="title"/>
          </p:nvPr>
        </p:nvSpPr>
        <p:spPr/>
        <p:txBody>
          <a:bodyPr/>
          <a:lstStyle/>
          <a:p>
            <a:r>
              <a:rPr lang="en-US" sz="4000" dirty="0"/>
              <a:t>What is the Soul?</a:t>
            </a:r>
          </a:p>
        </p:txBody>
      </p:sp>
      <p:sp>
        <p:nvSpPr>
          <p:cNvPr id="3" name="Content Placeholder 2">
            <a:extLst>
              <a:ext uri="{FF2B5EF4-FFF2-40B4-BE49-F238E27FC236}">
                <a16:creationId xmlns:a16="http://schemas.microsoft.com/office/drawing/2014/main" id="{846B0A67-2FCE-4DF7-9DAD-14D17F629B13}"/>
              </a:ext>
            </a:extLst>
          </p:cNvPr>
          <p:cNvSpPr>
            <a:spLocks noGrp="1"/>
          </p:cNvSpPr>
          <p:nvPr>
            <p:ph idx="1"/>
          </p:nvPr>
        </p:nvSpPr>
        <p:spPr>
          <a:xfrm>
            <a:off x="1063466" y="1424896"/>
            <a:ext cx="7623334" cy="4911309"/>
          </a:xfrm>
        </p:spPr>
        <p:txBody>
          <a:bodyPr/>
          <a:lstStyle/>
          <a:p>
            <a:pPr marL="0" indent="0">
              <a:buNone/>
            </a:pPr>
            <a:r>
              <a:rPr lang="en-US" dirty="0"/>
              <a:t>Definition 2</a:t>
            </a:r>
          </a:p>
          <a:p>
            <a:r>
              <a:rPr lang="en-US" dirty="0"/>
              <a:t>The soul is the principle of life in living things</a:t>
            </a:r>
          </a:p>
          <a:p>
            <a:pPr marL="0" indent="0">
              <a:buNone/>
            </a:pPr>
            <a:r>
              <a:rPr lang="en-US" dirty="0"/>
              <a:t>	(The soul is the source of life in living things)</a:t>
            </a:r>
          </a:p>
          <a:p>
            <a:pPr>
              <a:buFont typeface="Arial" panose="020B0604020202020204" pitchFamily="34" charset="0"/>
              <a:buChar char="•"/>
            </a:pPr>
            <a:endParaRPr lang="en-US" dirty="0">
              <a:solidFill>
                <a:srgbClr val="000000"/>
              </a:solidFill>
              <a:latin typeface="LOWGWT+ArialMT"/>
              <a:cs typeface="LOWGWT+ArialMT"/>
            </a:endParaRPr>
          </a:p>
          <a:p>
            <a:pPr>
              <a:buFont typeface="Arial" panose="020B0604020202020204" pitchFamily="34" charset="0"/>
              <a:buChar char="•"/>
            </a:pPr>
            <a:r>
              <a:rPr lang="en-US" dirty="0">
                <a:solidFill>
                  <a:srgbClr val="000000"/>
                </a:solidFill>
                <a:latin typeface="LOWGWT+ArialMT"/>
                <a:cs typeface="LOWGWT+ArialMT"/>
              </a:rPr>
              <a:t>Hence, we can speak of:</a:t>
            </a:r>
          </a:p>
          <a:p>
            <a:pPr marL="800100" lvl="1" indent="-342900">
              <a:buFont typeface="Arial" panose="020B0604020202020204" pitchFamily="34" charset="0"/>
              <a:buChar char="•"/>
            </a:pPr>
            <a:r>
              <a:rPr lang="en-US" sz="2400" dirty="0">
                <a:solidFill>
                  <a:srgbClr val="000000"/>
                </a:solidFill>
                <a:latin typeface="LOWGWT+ArialMT"/>
                <a:cs typeface="LOWGWT+ArialMT"/>
              </a:rPr>
              <a:t>The soul of a plant&gt; vegetative soul</a:t>
            </a:r>
          </a:p>
          <a:p>
            <a:pPr marL="800100" lvl="1" indent="-342900">
              <a:buFont typeface="Arial" panose="020B0604020202020204" pitchFamily="34" charset="0"/>
              <a:buChar char="•"/>
            </a:pPr>
            <a:r>
              <a:rPr lang="en-US" sz="2400" dirty="0">
                <a:solidFill>
                  <a:srgbClr val="000000"/>
                </a:solidFill>
                <a:latin typeface="LOWGWT+ArialMT"/>
                <a:cs typeface="LOWGWT+ArialMT"/>
              </a:rPr>
              <a:t>The soul of an animal&gt; animal soul</a:t>
            </a:r>
          </a:p>
          <a:p>
            <a:pPr marL="800100" lvl="1" indent="-342900">
              <a:buFont typeface="Arial" panose="020B0604020202020204" pitchFamily="34" charset="0"/>
              <a:buChar char="•"/>
            </a:pPr>
            <a:r>
              <a:rPr lang="en-US" sz="2400" dirty="0">
                <a:solidFill>
                  <a:srgbClr val="000000"/>
                </a:solidFill>
                <a:latin typeface="LOWGWT+ArialMT"/>
                <a:cs typeface="LOWGWT+ArialMT"/>
              </a:rPr>
              <a:t>The soul of man&gt; human soul</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6921584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13314" name="Picture 2" descr="See the source image">
            <a:extLst>
              <a:ext uri="{FF2B5EF4-FFF2-40B4-BE49-F238E27FC236}">
                <a16:creationId xmlns:a16="http://schemas.microsoft.com/office/drawing/2014/main" id="{F432B407-42FA-46E9-A53F-8170991445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4575" y="1409700"/>
            <a:ext cx="4514850" cy="403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34694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052" name="Rectangle 70">
            <a:extLst>
              <a:ext uri="{FF2B5EF4-FFF2-40B4-BE49-F238E27FC236}">
                <a16:creationId xmlns:a16="http://schemas.microsoft.com/office/drawing/2014/main" id="{57845966-6EFC-468A-9CC7-BAB4B95854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8000"/>
          </a:xfrm>
          <a:prstGeom prst="rect">
            <a:avLst/>
          </a:prstGeom>
          <a:solidFill>
            <a:srgbClr val="4B4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2053" name="Picture 72">
            <a:extLst>
              <a:ext uri="{FF2B5EF4-FFF2-40B4-BE49-F238E27FC236}">
                <a16:creationId xmlns:a16="http://schemas.microsoft.com/office/drawing/2014/main" id="{75554383-98AF-4A47-BB65-705FAAA4BE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12500" r="12500"/>
          <a:stretch/>
        </p:blipFill>
        <p:spPr>
          <a:xfrm>
            <a:off x="0" y="0"/>
            <a:ext cx="9144000" cy="6858000"/>
          </a:xfrm>
          <a:prstGeom prst="rect">
            <a:avLst/>
          </a:prstGeom>
        </p:spPr>
      </p:pic>
      <p:sp>
        <p:nvSpPr>
          <p:cNvPr id="2054" name="Freeform: Shape 74">
            <a:extLst>
              <a:ext uri="{FF2B5EF4-FFF2-40B4-BE49-F238E27FC236}">
                <a16:creationId xmlns:a16="http://schemas.microsoft.com/office/drawing/2014/main" id="{ADAD1991-FFD1-4E94-ABAB-7560D3300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5410" y="-3970"/>
            <a:ext cx="7748362" cy="6874811"/>
          </a:xfrm>
          <a:custGeom>
            <a:avLst/>
            <a:gdLst>
              <a:gd name="connsiteX0" fmla="*/ 2232159 w 7837716"/>
              <a:gd name="connsiteY0" fmla="*/ 0 h 6858000"/>
              <a:gd name="connsiteX1" fmla="*/ 5605557 w 7837716"/>
              <a:gd name="connsiteY1" fmla="*/ 0 h 6858000"/>
              <a:gd name="connsiteX2" fmla="*/ 5617845 w 7837716"/>
              <a:gd name="connsiteY2" fmla="*/ 5384 h 6858000"/>
              <a:gd name="connsiteX3" fmla="*/ 7837716 w 7837716"/>
              <a:gd name="connsiteY3" fmla="*/ 3429000 h 6858000"/>
              <a:gd name="connsiteX4" fmla="*/ 5617845 w 7837716"/>
              <a:gd name="connsiteY4" fmla="*/ 6852616 h 6858000"/>
              <a:gd name="connsiteX5" fmla="*/ 5605557 w 7837716"/>
              <a:gd name="connsiteY5" fmla="*/ 6858000 h 6858000"/>
              <a:gd name="connsiteX6" fmla="*/ 2232159 w 7837716"/>
              <a:gd name="connsiteY6" fmla="*/ 6858000 h 6858000"/>
              <a:gd name="connsiteX7" fmla="*/ 2219871 w 7837716"/>
              <a:gd name="connsiteY7" fmla="*/ 6852616 h 6858000"/>
              <a:gd name="connsiteX8" fmla="*/ 0 w 7837716"/>
              <a:gd name="connsiteY8" fmla="*/ 3429000 h 6858000"/>
              <a:gd name="connsiteX9" fmla="*/ 2219871 w 7837716"/>
              <a:gd name="connsiteY9" fmla="*/ 538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37716" h="6858000">
                <a:moveTo>
                  <a:pt x="2232159" y="0"/>
                </a:moveTo>
                <a:lnTo>
                  <a:pt x="5605557" y="0"/>
                </a:lnTo>
                <a:lnTo>
                  <a:pt x="5617845" y="5384"/>
                </a:lnTo>
                <a:cubicBezTo>
                  <a:pt x="6931322" y="618789"/>
                  <a:pt x="7837716" y="1921305"/>
                  <a:pt x="7837716" y="3429000"/>
                </a:cubicBezTo>
                <a:cubicBezTo>
                  <a:pt x="7837716" y="4936696"/>
                  <a:pt x="6931322" y="6239212"/>
                  <a:pt x="5617845" y="6852616"/>
                </a:cubicBezTo>
                <a:lnTo>
                  <a:pt x="5605557" y="6858000"/>
                </a:lnTo>
                <a:lnTo>
                  <a:pt x="2232159" y="6858000"/>
                </a:lnTo>
                <a:lnTo>
                  <a:pt x="2219871" y="6852616"/>
                </a:lnTo>
                <a:cubicBezTo>
                  <a:pt x="906394" y="6239212"/>
                  <a:pt x="0" y="4936696"/>
                  <a:pt x="0" y="3429000"/>
                </a:cubicBezTo>
                <a:cubicBezTo>
                  <a:pt x="0" y="1921305"/>
                  <a:pt x="906394" y="618789"/>
                  <a:pt x="2219871" y="5384"/>
                </a:cubicBezTo>
                <a:close/>
              </a:path>
            </a:pathLst>
          </a:custGeom>
          <a:solidFill>
            <a:schemeClr val="bg1"/>
          </a:solidFill>
          <a:ln>
            <a:gradFill>
              <a:gsLst>
                <a:gs pos="0">
                  <a:schemeClr val="accent1">
                    <a:lumMod val="40000"/>
                    <a:lumOff val="60000"/>
                  </a:schemeClr>
                </a:gs>
                <a:gs pos="23000">
                  <a:schemeClr val="accent1">
                    <a:lumMod val="45000"/>
                    <a:lumOff val="55000"/>
                  </a:schemeClr>
                </a:gs>
                <a:gs pos="83000">
                  <a:schemeClr val="bg2">
                    <a:lumMod val="82000"/>
                  </a:schemeClr>
                </a:gs>
                <a:gs pos="100000">
                  <a:schemeClr val="bg2">
                    <a:lumMod val="87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pic>
        <p:nvPicPr>
          <p:cNvPr id="2050" name="Picture 2" descr="Ten years of BlackBerry | Engadget">
            <a:extLst>
              <a:ext uri="{FF2B5EF4-FFF2-40B4-BE49-F238E27FC236}">
                <a16:creationId xmlns:a16="http://schemas.microsoft.com/office/drawing/2014/main" id="{D65BD12B-3DDE-4CCE-B676-2772D6C3DEC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18858" y="1424585"/>
            <a:ext cx="5421465" cy="4008829"/>
          </a:xfrm>
          <a:prstGeom prst="rect">
            <a:avLst/>
          </a:prstGeom>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89233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F62C9-45DF-4D05-99F4-EB99B9517994}"/>
              </a:ext>
            </a:extLst>
          </p:cNvPr>
          <p:cNvSpPr>
            <a:spLocks noGrp="1"/>
          </p:cNvSpPr>
          <p:nvPr>
            <p:ph type="title"/>
          </p:nvPr>
        </p:nvSpPr>
        <p:spPr>
          <a:xfrm>
            <a:off x="1043608" y="233389"/>
            <a:ext cx="5389604" cy="787847"/>
          </a:xfrm>
        </p:spPr>
        <p:txBody>
          <a:bodyPr/>
          <a:lstStyle/>
          <a:p>
            <a:r>
              <a:rPr lang="en-US" dirty="0"/>
              <a:t>What is the Soul?</a:t>
            </a:r>
          </a:p>
        </p:txBody>
      </p:sp>
      <p:sp>
        <p:nvSpPr>
          <p:cNvPr id="3" name="Content Placeholder 2">
            <a:extLst>
              <a:ext uri="{FF2B5EF4-FFF2-40B4-BE49-F238E27FC236}">
                <a16:creationId xmlns:a16="http://schemas.microsoft.com/office/drawing/2014/main" id="{D7909594-951A-42B3-A886-B8D267E46E7B}"/>
              </a:ext>
            </a:extLst>
          </p:cNvPr>
          <p:cNvSpPr>
            <a:spLocks noGrp="1"/>
          </p:cNvSpPr>
          <p:nvPr>
            <p:ph idx="1"/>
          </p:nvPr>
        </p:nvSpPr>
        <p:spPr>
          <a:xfrm>
            <a:off x="1043608" y="1021236"/>
            <a:ext cx="7380313" cy="787848"/>
          </a:xfrm>
        </p:spPr>
        <p:txBody>
          <a:bodyPr>
            <a:normAutofit lnSpcReduction="10000"/>
          </a:bodyPr>
          <a:lstStyle/>
          <a:p>
            <a:r>
              <a:rPr lang="en-US" dirty="0"/>
              <a:t>The principle of life in living things</a:t>
            </a:r>
          </a:p>
          <a:p>
            <a:pPr marL="457200" lvl="1" indent="0">
              <a:buNone/>
            </a:pPr>
            <a:r>
              <a:rPr lang="en-US" dirty="0"/>
              <a:t>&gt; It determines a living thing’s level of life</a:t>
            </a:r>
          </a:p>
        </p:txBody>
      </p:sp>
      <p:graphicFrame>
        <p:nvGraphicFramePr>
          <p:cNvPr id="4" name="Diagram 3">
            <a:extLst>
              <a:ext uri="{FF2B5EF4-FFF2-40B4-BE49-F238E27FC236}">
                <a16:creationId xmlns:a16="http://schemas.microsoft.com/office/drawing/2014/main" id="{6FE27749-3382-4F86-B1F2-C8FD5D979548}"/>
              </a:ext>
            </a:extLst>
          </p:cNvPr>
          <p:cNvGraphicFramePr/>
          <p:nvPr/>
        </p:nvGraphicFramePr>
        <p:xfrm>
          <a:off x="323528" y="1772816"/>
          <a:ext cx="8352927" cy="49113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395705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6" name="Title 1">
            <a:extLst>
              <a:ext uri="{FF2B5EF4-FFF2-40B4-BE49-F238E27FC236}">
                <a16:creationId xmlns:a16="http://schemas.microsoft.com/office/drawing/2014/main" id="{A668FE5E-1E41-41DF-8D38-B23338F36D10}"/>
              </a:ext>
            </a:extLst>
          </p:cNvPr>
          <p:cNvSpPr>
            <a:spLocks noGrp="1"/>
          </p:cNvSpPr>
          <p:nvPr>
            <p:ph type="title" idx="4294967295"/>
          </p:nvPr>
        </p:nvSpPr>
        <p:spPr>
          <a:xfrm>
            <a:off x="1644570" y="369837"/>
            <a:ext cx="6461125" cy="1254125"/>
          </a:xfrm>
        </p:spPr>
        <p:txBody>
          <a:bodyPr anchor="ctr">
            <a:normAutofit/>
          </a:bodyPr>
          <a:lstStyle/>
          <a:p>
            <a:pPr>
              <a:lnSpc>
                <a:spcPct val="90000"/>
              </a:lnSpc>
            </a:pPr>
            <a:r>
              <a:rPr lang="en-US" sz="2800" dirty="0">
                <a:solidFill>
                  <a:schemeClr val="tx2"/>
                </a:solidFill>
              </a:rPr>
              <a:t>Describe this picture using a proverb/idiomatically…</a:t>
            </a:r>
          </a:p>
        </p:txBody>
      </p:sp>
      <p:pic>
        <p:nvPicPr>
          <p:cNvPr id="4" name="Picture 4" descr="Where there's smoke, there's fire | Bishop Joshua">
            <a:extLst>
              <a:ext uri="{FF2B5EF4-FFF2-40B4-BE49-F238E27FC236}">
                <a16:creationId xmlns:a16="http://schemas.microsoft.com/office/drawing/2014/main" id="{DDD71A5E-17E4-47CB-8A9F-28BC988B4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7346" b="1"/>
          <a:stretch/>
        </p:blipFill>
        <p:spPr bwMode="auto">
          <a:xfrm>
            <a:off x="1063466" y="1600200"/>
            <a:ext cx="7623334" cy="4911309"/>
          </a:xfrm>
          <a:prstGeom prst="rect">
            <a:avLst/>
          </a:prstGeom>
          <a:solidFill>
            <a:srgbClr val="FFFFFF"/>
          </a:solidFill>
        </p:spPr>
      </p:pic>
    </p:spTree>
    <p:extLst>
      <p:ext uri="{BB962C8B-B14F-4D97-AF65-F5344CB8AC3E}">
        <p14:creationId xmlns:p14="http://schemas.microsoft.com/office/powerpoint/2010/main" val="352637517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08C62-FA84-4797-A72B-86FF5342A167}"/>
              </a:ext>
            </a:extLst>
          </p:cNvPr>
          <p:cNvSpPr>
            <a:spLocks noGrp="1"/>
          </p:cNvSpPr>
          <p:nvPr>
            <p:ph type="title"/>
          </p:nvPr>
        </p:nvSpPr>
        <p:spPr/>
        <p:txBody>
          <a:bodyPr/>
          <a:lstStyle/>
          <a:p>
            <a:r>
              <a:rPr lang="en-US" sz="4000" dirty="0"/>
              <a:t>What is the Soul?</a:t>
            </a:r>
          </a:p>
        </p:txBody>
      </p:sp>
      <p:sp>
        <p:nvSpPr>
          <p:cNvPr id="3" name="Content Placeholder 2">
            <a:extLst>
              <a:ext uri="{FF2B5EF4-FFF2-40B4-BE49-F238E27FC236}">
                <a16:creationId xmlns:a16="http://schemas.microsoft.com/office/drawing/2014/main" id="{846B0A67-2FCE-4DF7-9DAD-14D17F629B13}"/>
              </a:ext>
            </a:extLst>
          </p:cNvPr>
          <p:cNvSpPr>
            <a:spLocks noGrp="1"/>
          </p:cNvSpPr>
          <p:nvPr>
            <p:ph idx="1"/>
          </p:nvPr>
        </p:nvSpPr>
        <p:spPr>
          <a:xfrm>
            <a:off x="1063466" y="1424896"/>
            <a:ext cx="7623334" cy="4911309"/>
          </a:xfrm>
        </p:spPr>
        <p:txBody>
          <a:bodyPr/>
          <a:lstStyle/>
          <a:p>
            <a:pPr marL="0" indent="0">
              <a:buNone/>
            </a:pPr>
            <a:r>
              <a:rPr lang="en-US" dirty="0"/>
              <a:t>Definition 3</a:t>
            </a:r>
          </a:p>
          <a:p>
            <a:r>
              <a:rPr lang="en-US" dirty="0"/>
              <a:t>The soul is the first principle of operations in living things</a:t>
            </a:r>
          </a:p>
          <a:p>
            <a:pPr marL="0" indent="0">
              <a:buNone/>
            </a:pPr>
            <a:r>
              <a:rPr lang="en-US" dirty="0"/>
              <a:t>	(The soul is the first source of activity in living things)</a:t>
            </a:r>
          </a:p>
          <a:p>
            <a:pPr lvl="1"/>
            <a:endParaRPr lang="en-US" dirty="0"/>
          </a:p>
          <a:p>
            <a:pPr marL="457200" lvl="1" indent="0">
              <a:buNone/>
            </a:pPr>
            <a:r>
              <a:rPr lang="en-US" dirty="0"/>
              <a:t>E.g.,</a:t>
            </a:r>
          </a:p>
          <a:p>
            <a:pPr lvl="1"/>
            <a:r>
              <a:rPr lang="en-US" dirty="0"/>
              <a:t>The power of sight is the immediate principle/source of the operation/act of seeing.</a:t>
            </a:r>
          </a:p>
          <a:p>
            <a:pPr lvl="1"/>
            <a:r>
              <a:rPr lang="en-US" dirty="0"/>
              <a:t>However, the power of sight is caused by the substantial form.</a:t>
            </a:r>
          </a:p>
          <a:p>
            <a:pPr lvl="1"/>
            <a:r>
              <a:rPr lang="en-US" dirty="0"/>
              <a:t>Therefore, the substantial form/the soul is the first principle of the act of seeing in all beings that see.</a:t>
            </a:r>
          </a:p>
        </p:txBody>
      </p:sp>
    </p:spTree>
    <p:extLst>
      <p:ext uri="{BB962C8B-B14F-4D97-AF65-F5344CB8AC3E}">
        <p14:creationId xmlns:p14="http://schemas.microsoft.com/office/powerpoint/2010/main" val="7070724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28611-258E-4468-AD12-E37764A21243}"/>
              </a:ext>
            </a:extLst>
          </p:cNvPr>
          <p:cNvSpPr>
            <a:spLocks noGrp="1"/>
          </p:cNvSpPr>
          <p:nvPr>
            <p:ph type="title"/>
          </p:nvPr>
        </p:nvSpPr>
        <p:spPr/>
        <p:txBody>
          <a:bodyPr/>
          <a:lstStyle/>
          <a:p>
            <a:r>
              <a:rPr lang="en-US" dirty="0"/>
              <a:t>Characteristics of the Soul</a:t>
            </a:r>
          </a:p>
        </p:txBody>
      </p:sp>
      <p:sp>
        <p:nvSpPr>
          <p:cNvPr id="3" name="Content Placeholder 2">
            <a:extLst>
              <a:ext uri="{FF2B5EF4-FFF2-40B4-BE49-F238E27FC236}">
                <a16:creationId xmlns:a16="http://schemas.microsoft.com/office/drawing/2014/main" id="{C0B0C74E-4E35-47A3-8632-AD703D4DB8B3}"/>
              </a:ext>
            </a:extLst>
          </p:cNvPr>
          <p:cNvSpPr>
            <a:spLocks noGrp="1"/>
          </p:cNvSpPr>
          <p:nvPr>
            <p:ph idx="1"/>
          </p:nvPr>
        </p:nvSpPr>
        <p:spPr>
          <a:xfrm>
            <a:off x="1063465" y="1600200"/>
            <a:ext cx="7833399" cy="4911309"/>
          </a:xfrm>
        </p:spPr>
        <p:txBody>
          <a:bodyPr>
            <a:normAutofit/>
          </a:bodyPr>
          <a:lstStyle/>
          <a:p>
            <a:r>
              <a:rPr lang="en-US" sz="3200" dirty="0"/>
              <a:t>The soul is </a:t>
            </a:r>
            <a:r>
              <a:rPr lang="en-US" sz="3200" u="sng" dirty="0"/>
              <a:t>simple</a:t>
            </a:r>
            <a:r>
              <a:rPr lang="en-US" sz="3200" dirty="0"/>
              <a:t>; i.e., it has no parts.</a:t>
            </a:r>
          </a:p>
          <a:p>
            <a:endParaRPr lang="en-US" sz="3200" dirty="0"/>
          </a:p>
          <a:p>
            <a:r>
              <a:rPr lang="en-US" sz="3200" dirty="0"/>
              <a:t>The soul is </a:t>
            </a:r>
            <a:r>
              <a:rPr lang="en-US" sz="3200" u="sng" dirty="0"/>
              <a:t>incorporeal</a:t>
            </a:r>
            <a:r>
              <a:rPr lang="en-US" sz="3200" dirty="0"/>
              <a:t>; i.e., it is not a body.</a:t>
            </a:r>
          </a:p>
          <a:p>
            <a:pPr lvl="1"/>
            <a:r>
              <a:rPr lang="en-US" sz="2800" dirty="0"/>
              <a:t>It translates the potency of matter into act and makes it an organized whole, but of itself it is not identified with the body nor with a part of the body (the brain, the heart, etc.).</a:t>
            </a:r>
          </a:p>
          <a:p>
            <a:endParaRPr lang="en-US" sz="3200" dirty="0"/>
          </a:p>
        </p:txBody>
      </p:sp>
    </p:spTree>
    <p:extLst>
      <p:ext uri="{BB962C8B-B14F-4D97-AF65-F5344CB8AC3E}">
        <p14:creationId xmlns:p14="http://schemas.microsoft.com/office/powerpoint/2010/main" val="32724626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28611-258E-4468-AD12-E37764A21243}"/>
              </a:ext>
            </a:extLst>
          </p:cNvPr>
          <p:cNvSpPr>
            <a:spLocks noGrp="1"/>
          </p:cNvSpPr>
          <p:nvPr>
            <p:ph type="title"/>
          </p:nvPr>
        </p:nvSpPr>
        <p:spPr/>
        <p:txBody>
          <a:bodyPr/>
          <a:lstStyle/>
          <a:p>
            <a:r>
              <a:rPr lang="en-US" dirty="0"/>
              <a:t>Characteristics of the Soul</a:t>
            </a:r>
          </a:p>
        </p:txBody>
      </p:sp>
      <p:sp>
        <p:nvSpPr>
          <p:cNvPr id="3" name="Content Placeholder 2">
            <a:extLst>
              <a:ext uri="{FF2B5EF4-FFF2-40B4-BE49-F238E27FC236}">
                <a16:creationId xmlns:a16="http://schemas.microsoft.com/office/drawing/2014/main" id="{C0B0C74E-4E35-47A3-8632-AD703D4DB8B3}"/>
              </a:ext>
            </a:extLst>
          </p:cNvPr>
          <p:cNvSpPr>
            <a:spLocks noGrp="1"/>
          </p:cNvSpPr>
          <p:nvPr>
            <p:ph idx="1"/>
          </p:nvPr>
        </p:nvSpPr>
        <p:spPr>
          <a:xfrm>
            <a:off x="1063465" y="1335042"/>
            <a:ext cx="7892965" cy="5176467"/>
          </a:xfrm>
        </p:spPr>
        <p:txBody>
          <a:bodyPr>
            <a:normAutofit fontScale="92500"/>
          </a:bodyPr>
          <a:lstStyle/>
          <a:p>
            <a:r>
              <a:rPr lang="en-US" sz="3200" dirty="0"/>
              <a:t>The soul has </a:t>
            </a:r>
            <a:r>
              <a:rPr lang="en-US" sz="3200" u="sng" dirty="0"/>
              <a:t>no extension</a:t>
            </a:r>
            <a:endParaRPr lang="en-US" sz="3200" dirty="0"/>
          </a:p>
          <a:p>
            <a:pPr lvl="1"/>
            <a:r>
              <a:rPr lang="en-US" sz="2800" dirty="0"/>
              <a:t>Extension is a property of matter but not of form per se.</a:t>
            </a:r>
          </a:p>
          <a:p>
            <a:pPr lvl="1"/>
            <a:r>
              <a:rPr lang="en-US" sz="2800" dirty="0"/>
              <a:t>Hence, the soul cannot be measured or weighed nor have its location in a specific organ of the body.</a:t>
            </a:r>
          </a:p>
          <a:p>
            <a:endParaRPr lang="en-US" sz="3200" dirty="0"/>
          </a:p>
          <a:p>
            <a:r>
              <a:rPr lang="en-US" sz="3200" dirty="0"/>
              <a:t>The soul is </a:t>
            </a:r>
            <a:r>
              <a:rPr lang="en-US" sz="3200" u="sng" dirty="0"/>
              <a:t>unique</a:t>
            </a:r>
            <a:r>
              <a:rPr lang="en-US" sz="3200" dirty="0"/>
              <a:t>, i.e., only one soul per C.L.B</a:t>
            </a:r>
          </a:p>
          <a:p>
            <a:pPr lvl="1"/>
            <a:r>
              <a:rPr lang="en-US" sz="2800" dirty="0"/>
              <a:t>Since there is only one substantial form in each substance, likewise there is only one soul in each living being.</a:t>
            </a:r>
          </a:p>
          <a:p>
            <a:endParaRPr lang="en-US" sz="3200" dirty="0"/>
          </a:p>
          <a:p>
            <a:endParaRPr lang="en-US" sz="3200" dirty="0"/>
          </a:p>
          <a:p>
            <a:endParaRPr lang="en-US" sz="3200" dirty="0"/>
          </a:p>
        </p:txBody>
      </p:sp>
    </p:spTree>
    <p:extLst>
      <p:ext uri="{BB962C8B-B14F-4D97-AF65-F5344CB8AC3E}">
        <p14:creationId xmlns:p14="http://schemas.microsoft.com/office/powerpoint/2010/main" val="23992790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759CC7-C765-4569-9FEF-F52AF37491CD}"/>
              </a:ext>
            </a:extLst>
          </p:cNvPr>
          <p:cNvSpPr>
            <a:spLocks noGrp="1"/>
          </p:cNvSpPr>
          <p:nvPr>
            <p:ph type="ctrTitle"/>
          </p:nvPr>
        </p:nvSpPr>
        <p:spPr>
          <a:xfrm>
            <a:off x="480060" y="5648327"/>
            <a:ext cx="8183880" cy="640081"/>
          </a:xfrm>
        </p:spPr>
        <p:txBody>
          <a:bodyPr vert="horz" lIns="91440" tIns="45720" rIns="91440" bIns="45720" rtlCol="0" anchor="ctr">
            <a:normAutofit fontScale="90000"/>
          </a:bodyPr>
          <a:lstStyle/>
          <a:p>
            <a:pPr defTabSz="914400">
              <a:lnSpc>
                <a:spcPct val="90000"/>
              </a:lnSpc>
            </a:pPr>
            <a:r>
              <a:rPr lang="en-US" sz="2800" dirty="0"/>
              <a:t>Time to sharpen your critical thinking skills!</a:t>
            </a:r>
            <a:br>
              <a:rPr lang="en-US" sz="2800" dirty="0"/>
            </a:br>
            <a:r>
              <a:rPr lang="en-US" sz="2800" dirty="0"/>
              <a:t>Class Activity- To be or not to be 2</a:t>
            </a:r>
          </a:p>
        </p:txBody>
      </p:sp>
      <p:pic>
        <p:nvPicPr>
          <p:cNvPr id="2" name="Picture 4" descr="Icon&#10;&#10;Description automatically generated">
            <a:extLst>
              <a:ext uri="{FF2B5EF4-FFF2-40B4-BE49-F238E27FC236}">
                <a16:creationId xmlns:a16="http://schemas.microsoft.com/office/drawing/2014/main" id="{253CB45B-3630-5EF7-B378-AC7AED280E03}"/>
              </a:ext>
            </a:extLst>
          </p:cNvPr>
          <p:cNvPicPr>
            <a:picLocks noChangeAspect="1"/>
          </p:cNvPicPr>
          <p:nvPr/>
        </p:nvPicPr>
        <p:blipFill rotWithShape="1">
          <a:blip r:embed="rId3"/>
          <a:srcRect l="4768" r="57" b="1"/>
          <a:stretch/>
        </p:blipFill>
        <p:spPr>
          <a:xfrm>
            <a:off x="480060" y="640080"/>
            <a:ext cx="8183880" cy="4836795"/>
          </a:xfrm>
          <a:prstGeom prst="rect">
            <a:avLst/>
          </a:prstGeom>
          <a:ln w="19050">
            <a:solidFill>
              <a:schemeClr val="tx1"/>
            </a:solidFill>
            <a:miter lim="800000"/>
          </a:ln>
        </p:spPr>
      </p:pic>
    </p:spTree>
    <p:extLst>
      <p:ext uri="{BB962C8B-B14F-4D97-AF65-F5344CB8AC3E}">
        <p14:creationId xmlns:p14="http://schemas.microsoft.com/office/powerpoint/2010/main" val="3944164423"/>
      </p:ext>
    </p:extLst>
  </p:cSld>
  <p:clrMapOvr>
    <a:overrideClrMapping bg1="dk1" tx1="lt1" bg2="dk2" tx2="lt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idx="4294967295"/>
          </p:nvPr>
        </p:nvSpPr>
        <p:spPr>
          <a:xfrm>
            <a:off x="628650" y="365125"/>
            <a:ext cx="7886700" cy="1325563"/>
          </a:xfrm>
        </p:spPr>
        <p:txBody>
          <a:bodyPr vert="horz" lIns="91440" tIns="45720" rIns="91440" bIns="45720" rtlCol="0" anchor="ctr">
            <a:normAutofit/>
          </a:bodyPr>
          <a:lstStyle/>
          <a:p>
            <a:pPr algn="l" defTabSz="914400">
              <a:lnSpc>
                <a:spcPct val="90000"/>
              </a:lnSpc>
            </a:pPr>
            <a:r>
              <a:rPr lang="en-US" sz="4700" b="1" kern="1200">
                <a:solidFill>
                  <a:schemeClr val="tx1"/>
                </a:solidFill>
                <a:latin typeface="+mj-lt"/>
                <a:ea typeface="+mj-ea"/>
                <a:cs typeface="+mj-cs"/>
              </a:rPr>
              <a:t>Intended Learning Outcomes</a:t>
            </a:r>
            <a:endParaRPr lang="en-US" sz="4700" b="1" kern="1200" dirty="0">
              <a:solidFill>
                <a:schemeClr val="tx1"/>
              </a:solidFill>
              <a:latin typeface="+mj-lt"/>
              <a:ea typeface="+mj-ea"/>
              <a:cs typeface="+mj-cs"/>
            </a:endParaRP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1777" y="1677373"/>
            <a:ext cx="8140446" cy="18288"/>
          </a:xfrm>
          <a:custGeom>
            <a:avLst/>
            <a:gdLst>
              <a:gd name="connsiteX0" fmla="*/ 0 w 8140446"/>
              <a:gd name="connsiteY0" fmla="*/ 0 h 18288"/>
              <a:gd name="connsiteX1" fmla="*/ 434157 w 8140446"/>
              <a:gd name="connsiteY1" fmla="*/ 0 h 18288"/>
              <a:gd name="connsiteX2" fmla="*/ 1193932 w 8140446"/>
              <a:gd name="connsiteY2" fmla="*/ 0 h 18288"/>
              <a:gd name="connsiteX3" fmla="*/ 1628089 w 8140446"/>
              <a:gd name="connsiteY3" fmla="*/ 0 h 18288"/>
              <a:gd name="connsiteX4" fmla="*/ 2225055 w 8140446"/>
              <a:gd name="connsiteY4" fmla="*/ 0 h 18288"/>
              <a:gd name="connsiteX5" fmla="*/ 3066235 w 8140446"/>
              <a:gd name="connsiteY5" fmla="*/ 0 h 18288"/>
              <a:gd name="connsiteX6" fmla="*/ 3744605 w 8140446"/>
              <a:gd name="connsiteY6" fmla="*/ 0 h 18288"/>
              <a:gd name="connsiteX7" fmla="*/ 4504380 w 8140446"/>
              <a:gd name="connsiteY7" fmla="*/ 0 h 18288"/>
              <a:gd name="connsiteX8" fmla="*/ 5101346 w 8140446"/>
              <a:gd name="connsiteY8" fmla="*/ 0 h 18288"/>
              <a:gd name="connsiteX9" fmla="*/ 5779717 w 8140446"/>
              <a:gd name="connsiteY9" fmla="*/ 0 h 18288"/>
              <a:gd name="connsiteX10" fmla="*/ 6620896 w 8140446"/>
              <a:gd name="connsiteY10" fmla="*/ 0 h 18288"/>
              <a:gd name="connsiteX11" fmla="*/ 7136458 w 8140446"/>
              <a:gd name="connsiteY11" fmla="*/ 0 h 18288"/>
              <a:gd name="connsiteX12" fmla="*/ 8140446 w 8140446"/>
              <a:gd name="connsiteY12" fmla="*/ 0 h 18288"/>
              <a:gd name="connsiteX13" fmla="*/ 8140446 w 8140446"/>
              <a:gd name="connsiteY13" fmla="*/ 18288 h 18288"/>
              <a:gd name="connsiteX14" fmla="*/ 7543480 w 8140446"/>
              <a:gd name="connsiteY14" fmla="*/ 18288 h 18288"/>
              <a:gd name="connsiteX15" fmla="*/ 7109323 w 8140446"/>
              <a:gd name="connsiteY15" fmla="*/ 18288 h 18288"/>
              <a:gd name="connsiteX16" fmla="*/ 6430952 w 8140446"/>
              <a:gd name="connsiteY16" fmla="*/ 18288 h 18288"/>
              <a:gd name="connsiteX17" fmla="*/ 5915391 w 8140446"/>
              <a:gd name="connsiteY17" fmla="*/ 18288 h 18288"/>
              <a:gd name="connsiteX18" fmla="*/ 5237020 w 8140446"/>
              <a:gd name="connsiteY18" fmla="*/ 18288 h 18288"/>
              <a:gd name="connsiteX19" fmla="*/ 4558650 w 8140446"/>
              <a:gd name="connsiteY19" fmla="*/ 18288 h 18288"/>
              <a:gd name="connsiteX20" fmla="*/ 3880279 w 8140446"/>
              <a:gd name="connsiteY20" fmla="*/ 18288 h 18288"/>
              <a:gd name="connsiteX21" fmla="*/ 3201909 w 8140446"/>
              <a:gd name="connsiteY21" fmla="*/ 18288 h 18288"/>
              <a:gd name="connsiteX22" fmla="*/ 2604943 w 8140446"/>
              <a:gd name="connsiteY22" fmla="*/ 18288 h 18288"/>
              <a:gd name="connsiteX23" fmla="*/ 1845168 w 8140446"/>
              <a:gd name="connsiteY23" fmla="*/ 18288 h 18288"/>
              <a:gd name="connsiteX24" fmla="*/ 1166797 w 8140446"/>
              <a:gd name="connsiteY24" fmla="*/ 18288 h 18288"/>
              <a:gd name="connsiteX25" fmla="*/ 0 w 8140446"/>
              <a:gd name="connsiteY25" fmla="*/ 18288 h 18288"/>
              <a:gd name="connsiteX26" fmla="*/ 0 w 8140446"/>
              <a:gd name="connsiteY26" fmla="*/ 0 h 18288"/>
              <a:gd name="connsiteX0" fmla="*/ 0 w 8140446"/>
              <a:gd name="connsiteY0" fmla="*/ 0 h 18288"/>
              <a:gd name="connsiteX1" fmla="*/ 596966 w 8140446"/>
              <a:gd name="connsiteY1" fmla="*/ 0 h 18288"/>
              <a:gd name="connsiteX2" fmla="*/ 1031123 w 8140446"/>
              <a:gd name="connsiteY2" fmla="*/ 0 h 18288"/>
              <a:gd name="connsiteX3" fmla="*/ 1872303 w 8140446"/>
              <a:gd name="connsiteY3" fmla="*/ 0 h 18288"/>
              <a:gd name="connsiteX4" fmla="*/ 2469269 w 8140446"/>
              <a:gd name="connsiteY4" fmla="*/ 0 h 18288"/>
              <a:gd name="connsiteX5" fmla="*/ 3066235 w 8140446"/>
              <a:gd name="connsiteY5" fmla="*/ 0 h 18288"/>
              <a:gd name="connsiteX6" fmla="*/ 3907414 w 8140446"/>
              <a:gd name="connsiteY6" fmla="*/ 0 h 18288"/>
              <a:gd name="connsiteX7" fmla="*/ 4422976 w 8140446"/>
              <a:gd name="connsiteY7" fmla="*/ 0 h 18288"/>
              <a:gd name="connsiteX8" fmla="*/ 5264155 w 8140446"/>
              <a:gd name="connsiteY8" fmla="*/ 0 h 18288"/>
              <a:gd name="connsiteX9" fmla="*/ 6105335 w 8140446"/>
              <a:gd name="connsiteY9" fmla="*/ 0 h 18288"/>
              <a:gd name="connsiteX10" fmla="*/ 6783705 w 8140446"/>
              <a:gd name="connsiteY10" fmla="*/ 0 h 18288"/>
              <a:gd name="connsiteX11" fmla="*/ 8140446 w 8140446"/>
              <a:gd name="connsiteY11" fmla="*/ 0 h 18288"/>
              <a:gd name="connsiteX12" fmla="*/ 8140446 w 8140446"/>
              <a:gd name="connsiteY12" fmla="*/ 18288 h 18288"/>
              <a:gd name="connsiteX13" fmla="*/ 7706289 w 8140446"/>
              <a:gd name="connsiteY13" fmla="*/ 18288 h 18288"/>
              <a:gd name="connsiteX14" fmla="*/ 6865109 w 8140446"/>
              <a:gd name="connsiteY14" fmla="*/ 18288 h 18288"/>
              <a:gd name="connsiteX15" fmla="*/ 6349548 w 8140446"/>
              <a:gd name="connsiteY15" fmla="*/ 18288 h 18288"/>
              <a:gd name="connsiteX16" fmla="*/ 5671177 w 8140446"/>
              <a:gd name="connsiteY16" fmla="*/ 18288 h 18288"/>
              <a:gd name="connsiteX17" fmla="*/ 4829998 w 8140446"/>
              <a:gd name="connsiteY17" fmla="*/ 18288 h 18288"/>
              <a:gd name="connsiteX18" fmla="*/ 4151627 w 8140446"/>
              <a:gd name="connsiteY18" fmla="*/ 18288 h 18288"/>
              <a:gd name="connsiteX19" fmla="*/ 3717470 w 8140446"/>
              <a:gd name="connsiteY19" fmla="*/ 18288 h 18288"/>
              <a:gd name="connsiteX20" fmla="*/ 3201909 w 8140446"/>
              <a:gd name="connsiteY20" fmla="*/ 18288 h 18288"/>
              <a:gd name="connsiteX21" fmla="*/ 2360729 w 8140446"/>
              <a:gd name="connsiteY21" fmla="*/ 18288 h 18288"/>
              <a:gd name="connsiteX22" fmla="*/ 1682359 w 8140446"/>
              <a:gd name="connsiteY22" fmla="*/ 18288 h 18288"/>
              <a:gd name="connsiteX23" fmla="*/ 1166797 w 8140446"/>
              <a:gd name="connsiteY23" fmla="*/ 18288 h 18288"/>
              <a:gd name="connsiteX24" fmla="*/ 0 w 8140446"/>
              <a:gd name="connsiteY24" fmla="*/ 18288 h 18288"/>
              <a:gd name="connsiteX25" fmla="*/ 0 w 8140446"/>
              <a:gd name="connsiteY2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140446" h="18288" fill="none" extrusionOk="0">
                <a:moveTo>
                  <a:pt x="0" y="0"/>
                </a:moveTo>
                <a:cubicBezTo>
                  <a:pt x="87427" y="6231"/>
                  <a:pt x="309612" y="-26324"/>
                  <a:pt x="434157" y="0"/>
                </a:cubicBezTo>
                <a:cubicBezTo>
                  <a:pt x="536972" y="29330"/>
                  <a:pt x="959392" y="28619"/>
                  <a:pt x="1193932" y="0"/>
                </a:cubicBezTo>
                <a:cubicBezTo>
                  <a:pt x="1446097" y="13819"/>
                  <a:pt x="1471680" y="7203"/>
                  <a:pt x="1628089" y="0"/>
                </a:cubicBezTo>
                <a:cubicBezTo>
                  <a:pt x="1817415" y="4047"/>
                  <a:pt x="1949536" y="-59324"/>
                  <a:pt x="2225055" y="0"/>
                </a:cubicBezTo>
                <a:cubicBezTo>
                  <a:pt x="2520490" y="18365"/>
                  <a:pt x="2717469" y="18707"/>
                  <a:pt x="3066235" y="0"/>
                </a:cubicBezTo>
                <a:cubicBezTo>
                  <a:pt x="3437075" y="3751"/>
                  <a:pt x="3408347" y="31644"/>
                  <a:pt x="3744605" y="0"/>
                </a:cubicBezTo>
                <a:cubicBezTo>
                  <a:pt x="4097249" y="-11527"/>
                  <a:pt x="4249699" y="-32555"/>
                  <a:pt x="4504380" y="0"/>
                </a:cubicBezTo>
                <a:cubicBezTo>
                  <a:pt x="4737570" y="17980"/>
                  <a:pt x="4877497" y="1006"/>
                  <a:pt x="5101346" y="0"/>
                </a:cubicBezTo>
                <a:cubicBezTo>
                  <a:pt x="5359305" y="-15330"/>
                  <a:pt x="5447195" y="7257"/>
                  <a:pt x="5779717" y="0"/>
                </a:cubicBezTo>
                <a:cubicBezTo>
                  <a:pt x="6090019" y="-17621"/>
                  <a:pt x="6273151" y="4279"/>
                  <a:pt x="6620896" y="0"/>
                </a:cubicBezTo>
                <a:cubicBezTo>
                  <a:pt x="6968586" y="34056"/>
                  <a:pt x="6990073" y="23587"/>
                  <a:pt x="7136458" y="0"/>
                </a:cubicBezTo>
                <a:cubicBezTo>
                  <a:pt x="7320575" y="20480"/>
                  <a:pt x="7847401" y="-6173"/>
                  <a:pt x="8140446" y="0"/>
                </a:cubicBezTo>
                <a:cubicBezTo>
                  <a:pt x="8139878" y="7862"/>
                  <a:pt x="8140227" y="13269"/>
                  <a:pt x="8140446" y="18288"/>
                </a:cubicBezTo>
                <a:cubicBezTo>
                  <a:pt x="7908069" y="-20636"/>
                  <a:pt x="7683037" y="21977"/>
                  <a:pt x="7543480" y="18288"/>
                </a:cubicBezTo>
                <a:cubicBezTo>
                  <a:pt x="7393752" y="10050"/>
                  <a:pt x="7221032" y="-3229"/>
                  <a:pt x="7109323" y="18288"/>
                </a:cubicBezTo>
                <a:cubicBezTo>
                  <a:pt x="7015297" y="22483"/>
                  <a:pt x="6599332" y="40899"/>
                  <a:pt x="6430952" y="18288"/>
                </a:cubicBezTo>
                <a:cubicBezTo>
                  <a:pt x="6292915" y="-34150"/>
                  <a:pt x="6142305" y="21507"/>
                  <a:pt x="5915391" y="18288"/>
                </a:cubicBezTo>
                <a:cubicBezTo>
                  <a:pt x="5682725" y="47843"/>
                  <a:pt x="5440566" y="31420"/>
                  <a:pt x="5237020" y="18288"/>
                </a:cubicBezTo>
                <a:cubicBezTo>
                  <a:pt x="5046456" y="10577"/>
                  <a:pt x="4706449" y="51976"/>
                  <a:pt x="4558650" y="18288"/>
                </a:cubicBezTo>
                <a:cubicBezTo>
                  <a:pt x="4361396" y="-987"/>
                  <a:pt x="4145362" y="-22303"/>
                  <a:pt x="3880279" y="18288"/>
                </a:cubicBezTo>
                <a:cubicBezTo>
                  <a:pt x="3610716" y="25411"/>
                  <a:pt x="3472690" y="4008"/>
                  <a:pt x="3201909" y="18288"/>
                </a:cubicBezTo>
                <a:cubicBezTo>
                  <a:pt x="2913595" y="35097"/>
                  <a:pt x="2753317" y="-1149"/>
                  <a:pt x="2604943" y="18288"/>
                </a:cubicBezTo>
                <a:cubicBezTo>
                  <a:pt x="2450130" y="36989"/>
                  <a:pt x="1974183" y="40159"/>
                  <a:pt x="1845168" y="18288"/>
                </a:cubicBezTo>
                <a:cubicBezTo>
                  <a:pt x="1677929" y="220"/>
                  <a:pt x="1378098" y="-772"/>
                  <a:pt x="1166797" y="18288"/>
                </a:cubicBezTo>
                <a:cubicBezTo>
                  <a:pt x="921150" y="53277"/>
                  <a:pt x="327457" y="47297"/>
                  <a:pt x="0" y="18288"/>
                </a:cubicBezTo>
                <a:cubicBezTo>
                  <a:pt x="-589" y="13471"/>
                  <a:pt x="-474" y="7409"/>
                  <a:pt x="0" y="0"/>
                </a:cubicBezTo>
                <a:close/>
              </a:path>
              <a:path w="8140446" h="18288" stroke="0" extrusionOk="0">
                <a:moveTo>
                  <a:pt x="0" y="0"/>
                </a:moveTo>
                <a:cubicBezTo>
                  <a:pt x="136968" y="-25482"/>
                  <a:pt x="379786" y="11224"/>
                  <a:pt x="596966" y="0"/>
                </a:cubicBezTo>
                <a:cubicBezTo>
                  <a:pt x="815878" y="-21223"/>
                  <a:pt x="832062" y="11868"/>
                  <a:pt x="1031123" y="0"/>
                </a:cubicBezTo>
                <a:cubicBezTo>
                  <a:pt x="1256800" y="-30738"/>
                  <a:pt x="1658090" y="-20345"/>
                  <a:pt x="1872303" y="0"/>
                </a:cubicBezTo>
                <a:cubicBezTo>
                  <a:pt x="2115604" y="28431"/>
                  <a:pt x="2277865" y="-40642"/>
                  <a:pt x="2469269" y="0"/>
                </a:cubicBezTo>
                <a:cubicBezTo>
                  <a:pt x="2679731" y="25919"/>
                  <a:pt x="2788602" y="-6498"/>
                  <a:pt x="3066235" y="0"/>
                </a:cubicBezTo>
                <a:cubicBezTo>
                  <a:pt x="3325663" y="-14487"/>
                  <a:pt x="3706561" y="67517"/>
                  <a:pt x="3907414" y="0"/>
                </a:cubicBezTo>
                <a:cubicBezTo>
                  <a:pt x="4127229" y="-37113"/>
                  <a:pt x="4179037" y="-8167"/>
                  <a:pt x="4422976" y="0"/>
                </a:cubicBezTo>
                <a:cubicBezTo>
                  <a:pt x="4683575" y="-28486"/>
                  <a:pt x="5055803" y="-13799"/>
                  <a:pt x="5264155" y="0"/>
                </a:cubicBezTo>
                <a:cubicBezTo>
                  <a:pt x="5513566" y="14315"/>
                  <a:pt x="5735215" y="2768"/>
                  <a:pt x="6105335" y="0"/>
                </a:cubicBezTo>
                <a:cubicBezTo>
                  <a:pt x="6510913" y="-12587"/>
                  <a:pt x="6456171" y="3247"/>
                  <a:pt x="6783705" y="0"/>
                </a:cubicBezTo>
                <a:cubicBezTo>
                  <a:pt x="7057099" y="-15461"/>
                  <a:pt x="7592067" y="5384"/>
                  <a:pt x="8140446" y="0"/>
                </a:cubicBezTo>
                <a:cubicBezTo>
                  <a:pt x="8140452" y="8597"/>
                  <a:pt x="8141122" y="9732"/>
                  <a:pt x="8140446" y="18288"/>
                </a:cubicBezTo>
                <a:cubicBezTo>
                  <a:pt x="7961834" y="8406"/>
                  <a:pt x="7874097" y="10350"/>
                  <a:pt x="7706289" y="18288"/>
                </a:cubicBezTo>
                <a:cubicBezTo>
                  <a:pt x="7582508" y="-14920"/>
                  <a:pt x="7179551" y="-33111"/>
                  <a:pt x="6865109" y="18288"/>
                </a:cubicBezTo>
                <a:cubicBezTo>
                  <a:pt x="6583382" y="24117"/>
                  <a:pt x="6525821" y="36696"/>
                  <a:pt x="6349548" y="18288"/>
                </a:cubicBezTo>
                <a:cubicBezTo>
                  <a:pt x="6209953" y="10881"/>
                  <a:pt x="5959707" y="-47828"/>
                  <a:pt x="5671177" y="18288"/>
                </a:cubicBezTo>
                <a:cubicBezTo>
                  <a:pt x="5387744" y="29809"/>
                  <a:pt x="5228514" y="101507"/>
                  <a:pt x="4829998" y="18288"/>
                </a:cubicBezTo>
                <a:cubicBezTo>
                  <a:pt x="4415646" y="-28596"/>
                  <a:pt x="4343809" y="28954"/>
                  <a:pt x="4151627" y="18288"/>
                </a:cubicBezTo>
                <a:cubicBezTo>
                  <a:pt x="3950673" y="-9796"/>
                  <a:pt x="3879947" y="41143"/>
                  <a:pt x="3717470" y="18288"/>
                </a:cubicBezTo>
                <a:cubicBezTo>
                  <a:pt x="3558660" y="10110"/>
                  <a:pt x="3468854" y="29375"/>
                  <a:pt x="3201909" y="18288"/>
                </a:cubicBezTo>
                <a:cubicBezTo>
                  <a:pt x="2965673" y="10505"/>
                  <a:pt x="2568327" y="22116"/>
                  <a:pt x="2360729" y="18288"/>
                </a:cubicBezTo>
                <a:cubicBezTo>
                  <a:pt x="2171885" y="49144"/>
                  <a:pt x="1923258" y="16020"/>
                  <a:pt x="1682359" y="18288"/>
                </a:cubicBezTo>
                <a:cubicBezTo>
                  <a:pt x="1430698" y="-2378"/>
                  <a:pt x="1324229" y="-1751"/>
                  <a:pt x="1166797" y="18288"/>
                </a:cubicBezTo>
                <a:cubicBezTo>
                  <a:pt x="1001390" y="41795"/>
                  <a:pt x="324313" y="57964"/>
                  <a:pt x="0" y="18288"/>
                </a:cubicBezTo>
                <a:cubicBezTo>
                  <a:pt x="285" y="13135"/>
                  <a:pt x="532" y="5956"/>
                  <a:pt x="0" y="0"/>
                </a:cubicBezTo>
                <a:close/>
              </a:path>
              <a:path w="8140446" h="18288" fill="none" stroke="0" extrusionOk="0">
                <a:moveTo>
                  <a:pt x="0" y="0"/>
                </a:moveTo>
                <a:cubicBezTo>
                  <a:pt x="69532" y="-6557"/>
                  <a:pt x="264219" y="3919"/>
                  <a:pt x="434157" y="0"/>
                </a:cubicBezTo>
                <a:cubicBezTo>
                  <a:pt x="600013" y="9090"/>
                  <a:pt x="921449" y="-13478"/>
                  <a:pt x="1193932" y="0"/>
                </a:cubicBezTo>
                <a:cubicBezTo>
                  <a:pt x="1443592" y="14844"/>
                  <a:pt x="1471188" y="10722"/>
                  <a:pt x="1628089" y="0"/>
                </a:cubicBezTo>
                <a:cubicBezTo>
                  <a:pt x="1750006" y="-24149"/>
                  <a:pt x="1967480" y="-14904"/>
                  <a:pt x="2225055" y="0"/>
                </a:cubicBezTo>
                <a:cubicBezTo>
                  <a:pt x="2503918" y="19247"/>
                  <a:pt x="2709263" y="-16351"/>
                  <a:pt x="3066235" y="0"/>
                </a:cubicBezTo>
                <a:cubicBezTo>
                  <a:pt x="3429723" y="-1627"/>
                  <a:pt x="3399401" y="30976"/>
                  <a:pt x="3744605" y="0"/>
                </a:cubicBezTo>
                <a:cubicBezTo>
                  <a:pt x="4081920" y="-40602"/>
                  <a:pt x="4258272" y="-2441"/>
                  <a:pt x="4504380" y="0"/>
                </a:cubicBezTo>
                <a:cubicBezTo>
                  <a:pt x="4760039" y="21121"/>
                  <a:pt x="4866555" y="-1351"/>
                  <a:pt x="5101346" y="0"/>
                </a:cubicBezTo>
                <a:cubicBezTo>
                  <a:pt x="5336279" y="1859"/>
                  <a:pt x="5465100" y="30801"/>
                  <a:pt x="5779717" y="0"/>
                </a:cubicBezTo>
                <a:cubicBezTo>
                  <a:pt x="6117018" y="-2879"/>
                  <a:pt x="6273497" y="-5002"/>
                  <a:pt x="6620896" y="0"/>
                </a:cubicBezTo>
                <a:cubicBezTo>
                  <a:pt x="6972306" y="38666"/>
                  <a:pt x="6992056" y="28334"/>
                  <a:pt x="7136458" y="0"/>
                </a:cubicBezTo>
                <a:cubicBezTo>
                  <a:pt x="7325567" y="-61201"/>
                  <a:pt x="7766555" y="-88399"/>
                  <a:pt x="8140446" y="0"/>
                </a:cubicBezTo>
                <a:cubicBezTo>
                  <a:pt x="8140031" y="7748"/>
                  <a:pt x="8139515" y="13015"/>
                  <a:pt x="8140446" y="18288"/>
                </a:cubicBezTo>
                <a:cubicBezTo>
                  <a:pt x="7892673" y="-4012"/>
                  <a:pt x="7668025" y="650"/>
                  <a:pt x="7543480" y="18288"/>
                </a:cubicBezTo>
                <a:cubicBezTo>
                  <a:pt x="7406710" y="-3467"/>
                  <a:pt x="7207646" y="8893"/>
                  <a:pt x="7109323" y="18288"/>
                </a:cubicBezTo>
                <a:cubicBezTo>
                  <a:pt x="6993037" y="49011"/>
                  <a:pt x="6598723" y="59405"/>
                  <a:pt x="6430952" y="18288"/>
                </a:cubicBezTo>
                <a:cubicBezTo>
                  <a:pt x="6284771" y="15315"/>
                  <a:pt x="6162730" y="20350"/>
                  <a:pt x="5915391" y="18288"/>
                </a:cubicBezTo>
                <a:cubicBezTo>
                  <a:pt x="5684668" y="13603"/>
                  <a:pt x="5422852" y="53618"/>
                  <a:pt x="5237020" y="18288"/>
                </a:cubicBezTo>
                <a:cubicBezTo>
                  <a:pt x="5035482" y="26296"/>
                  <a:pt x="4719808" y="55145"/>
                  <a:pt x="4558650" y="18288"/>
                </a:cubicBezTo>
                <a:cubicBezTo>
                  <a:pt x="4375169" y="-35587"/>
                  <a:pt x="4137553" y="12086"/>
                  <a:pt x="3880279" y="18288"/>
                </a:cubicBezTo>
                <a:cubicBezTo>
                  <a:pt x="3624533" y="32648"/>
                  <a:pt x="3467387" y="6480"/>
                  <a:pt x="3201909" y="18288"/>
                </a:cubicBezTo>
                <a:cubicBezTo>
                  <a:pt x="2918126" y="73342"/>
                  <a:pt x="2717830" y="-17156"/>
                  <a:pt x="2604943" y="18288"/>
                </a:cubicBezTo>
                <a:cubicBezTo>
                  <a:pt x="2496133" y="44525"/>
                  <a:pt x="2003915" y="18254"/>
                  <a:pt x="1845168" y="18288"/>
                </a:cubicBezTo>
                <a:cubicBezTo>
                  <a:pt x="1694518" y="14989"/>
                  <a:pt x="1344959" y="44188"/>
                  <a:pt x="1166797" y="18288"/>
                </a:cubicBezTo>
                <a:cubicBezTo>
                  <a:pt x="935925" y="69451"/>
                  <a:pt x="319712" y="-63972"/>
                  <a:pt x="0" y="18288"/>
                </a:cubicBezTo>
                <a:cubicBezTo>
                  <a:pt x="1307" y="12414"/>
                  <a:pt x="-32" y="574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custGeom>
                    <a:avLst/>
                    <a:gdLst>
                      <a:gd name="connsiteX0" fmla="*/ 0 w 8140446"/>
                      <a:gd name="connsiteY0" fmla="*/ 0 h 18288"/>
                      <a:gd name="connsiteX1" fmla="*/ 434157 w 8140446"/>
                      <a:gd name="connsiteY1" fmla="*/ 0 h 18288"/>
                      <a:gd name="connsiteX2" fmla="*/ 1193932 w 8140446"/>
                      <a:gd name="connsiteY2" fmla="*/ 0 h 18288"/>
                      <a:gd name="connsiteX3" fmla="*/ 1628089 w 8140446"/>
                      <a:gd name="connsiteY3" fmla="*/ 0 h 18288"/>
                      <a:gd name="connsiteX4" fmla="*/ 2225055 w 8140446"/>
                      <a:gd name="connsiteY4" fmla="*/ 0 h 18288"/>
                      <a:gd name="connsiteX5" fmla="*/ 3066235 w 8140446"/>
                      <a:gd name="connsiteY5" fmla="*/ 0 h 18288"/>
                      <a:gd name="connsiteX6" fmla="*/ 3744605 w 8140446"/>
                      <a:gd name="connsiteY6" fmla="*/ 0 h 18288"/>
                      <a:gd name="connsiteX7" fmla="*/ 4504380 w 8140446"/>
                      <a:gd name="connsiteY7" fmla="*/ 0 h 18288"/>
                      <a:gd name="connsiteX8" fmla="*/ 5101346 w 8140446"/>
                      <a:gd name="connsiteY8" fmla="*/ 0 h 18288"/>
                      <a:gd name="connsiteX9" fmla="*/ 5779717 w 8140446"/>
                      <a:gd name="connsiteY9" fmla="*/ 0 h 18288"/>
                      <a:gd name="connsiteX10" fmla="*/ 6620896 w 8140446"/>
                      <a:gd name="connsiteY10" fmla="*/ 0 h 18288"/>
                      <a:gd name="connsiteX11" fmla="*/ 7136458 w 8140446"/>
                      <a:gd name="connsiteY11" fmla="*/ 0 h 18288"/>
                      <a:gd name="connsiteX12" fmla="*/ 8140446 w 8140446"/>
                      <a:gd name="connsiteY12" fmla="*/ 0 h 18288"/>
                      <a:gd name="connsiteX13" fmla="*/ 8140446 w 8140446"/>
                      <a:gd name="connsiteY13" fmla="*/ 18288 h 18288"/>
                      <a:gd name="connsiteX14" fmla="*/ 7543480 w 8140446"/>
                      <a:gd name="connsiteY14" fmla="*/ 18288 h 18288"/>
                      <a:gd name="connsiteX15" fmla="*/ 7109323 w 8140446"/>
                      <a:gd name="connsiteY15" fmla="*/ 18288 h 18288"/>
                      <a:gd name="connsiteX16" fmla="*/ 6430952 w 8140446"/>
                      <a:gd name="connsiteY16" fmla="*/ 18288 h 18288"/>
                      <a:gd name="connsiteX17" fmla="*/ 5915391 w 8140446"/>
                      <a:gd name="connsiteY17" fmla="*/ 18288 h 18288"/>
                      <a:gd name="connsiteX18" fmla="*/ 5237020 w 8140446"/>
                      <a:gd name="connsiteY18" fmla="*/ 18288 h 18288"/>
                      <a:gd name="connsiteX19" fmla="*/ 4558650 w 8140446"/>
                      <a:gd name="connsiteY19" fmla="*/ 18288 h 18288"/>
                      <a:gd name="connsiteX20" fmla="*/ 3880279 w 8140446"/>
                      <a:gd name="connsiteY20" fmla="*/ 18288 h 18288"/>
                      <a:gd name="connsiteX21" fmla="*/ 3201909 w 8140446"/>
                      <a:gd name="connsiteY21" fmla="*/ 18288 h 18288"/>
                      <a:gd name="connsiteX22" fmla="*/ 2604943 w 8140446"/>
                      <a:gd name="connsiteY22" fmla="*/ 18288 h 18288"/>
                      <a:gd name="connsiteX23" fmla="*/ 1845168 w 8140446"/>
                      <a:gd name="connsiteY23" fmla="*/ 18288 h 18288"/>
                      <a:gd name="connsiteX24" fmla="*/ 1166797 w 8140446"/>
                      <a:gd name="connsiteY24" fmla="*/ 18288 h 18288"/>
                      <a:gd name="connsiteX25" fmla="*/ 0 w 8140446"/>
                      <a:gd name="connsiteY25" fmla="*/ 18288 h 18288"/>
                      <a:gd name="connsiteX26" fmla="*/ 0 w 8140446"/>
                      <a:gd name="connsiteY2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40446" h="18288" fill="none" extrusionOk="0">
                        <a:moveTo>
                          <a:pt x="0" y="0"/>
                        </a:moveTo>
                        <a:cubicBezTo>
                          <a:pt x="94920" y="9103"/>
                          <a:pt x="287892" y="-4966"/>
                          <a:pt x="434157" y="0"/>
                        </a:cubicBezTo>
                        <a:cubicBezTo>
                          <a:pt x="580422" y="4966"/>
                          <a:pt x="943595" y="-14182"/>
                          <a:pt x="1193932" y="0"/>
                        </a:cubicBezTo>
                        <a:cubicBezTo>
                          <a:pt x="1444270" y="14182"/>
                          <a:pt x="1472129" y="5523"/>
                          <a:pt x="1628089" y="0"/>
                        </a:cubicBezTo>
                        <a:cubicBezTo>
                          <a:pt x="1784049" y="-5523"/>
                          <a:pt x="1962419" y="-17322"/>
                          <a:pt x="2225055" y="0"/>
                        </a:cubicBezTo>
                        <a:cubicBezTo>
                          <a:pt x="2487691" y="17322"/>
                          <a:pt x="2700681" y="1311"/>
                          <a:pt x="3066235" y="0"/>
                        </a:cubicBezTo>
                        <a:cubicBezTo>
                          <a:pt x="3431789" y="-1311"/>
                          <a:pt x="3405662" y="25081"/>
                          <a:pt x="3744605" y="0"/>
                        </a:cubicBezTo>
                        <a:cubicBezTo>
                          <a:pt x="4083548" y="-25081"/>
                          <a:pt x="4265111" y="-11945"/>
                          <a:pt x="4504380" y="0"/>
                        </a:cubicBezTo>
                        <a:cubicBezTo>
                          <a:pt x="4743649" y="11945"/>
                          <a:pt x="4860394" y="-2832"/>
                          <a:pt x="5101346" y="0"/>
                        </a:cubicBezTo>
                        <a:cubicBezTo>
                          <a:pt x="5342298" y="2832"/>
                          <a:pt x="5456387" y="23676"/>
                          <a:pt x="5779717" y="0"/>
                        </a:cubicBezTo>
                        <a:cubicBezTo>
                          <a:pt x="6103047" y="-23676"/>
                          <a:pt x="6270379" y="-37291"/>
                          <a:pt x="6620896" y="0"/>
                        </a:cubicBezTo>
                        <a:cubicBezTo>
                          <a:pt x="6971413" y="37291"/>
                          <a:pt x="6989068" y="24674"/>
                          <a:pt x="7136458" y="0"/>
                        </a:cubicBezTo>
                        <a:cubicBezTo>
                          <a:pt x="7283848" y="-24674"/>
                          <a:pt x="7752532" y="-22436"/>
                          <a:pt x="8140446" y="0"/>
                        </a:cubicBezTo>
                        <a:cubicBezTo>
                          <a:pt x="8140314" y="7702"/>
                          <a:pt x="8140234" y="13511"/>
                          <a:pt x="8140446" y="18288"/>
                        </a:cubicBezTo>
                        <a:cubicBezTo>
                          <a:pt x="7906329" y="-3043"/>
                          <a:pt x="7681180" y="27465"/>
                          <a:pt x="7543480" y="18288"/>
                        </a:cubicBezTo>
                        <a:cubicBezTo>
                          <a:pt x="7405780" y="9111"/>
                          <a:pt x="7216607" y="3660"/>
                          <a:pt x="7109323" y="18288"/>
                        </a:cubicBezTo>
                        <a:cubicBezTo>
                          <a:pt x="7002039" y="32916"/>
                          <a:pt x="6576231" y="42692"/>
                          <a:pt x="6430952" y="18288"/>
                        </a:cubicBezTo>
                        <a:cubicBezTo>
                          <a:pt x="6285673" y="-6116"/>
                          <a:pt x="6138840" y="34521"/>
                          <a:pt x="5915391" y="18288"/>
                        </a:cubicBezTo>
                        <a:cubicBezTo>
                          <a:pt x="5691942" y="2055"/>
                          <a:pt x="5459460" y="51666"/>
                          <a:pt x="5237020" y="18288"/>
                        </a:cubicBezTo>
                        <a:cubicBezTo>
                          <a:pt x="5014580" y="-15090"/>
                          <a:pt x="4747677" y="40449"/>
                          <a:pt x="4558650" y="18288"/>
                        </a:cubicBezTo>
                        <a:cubicBezTo>
                          <a:pt x="4369623" y="-3873"/>
                          <a:pt x="4146061" y="12568"/>
                          <a:pt x="3880279" y="18288"/>
                        </a:cubicBezTo>
                        <a:cubicBezTo>
                          <a:pt x="3614497" y="24008"/>
                          <a:pt x="3473808" y="-12908"/>
                          <a:pt x="3201909" y="18288"/>
                        </a:cubicBezTo>
                        <a:cubicBezTo>
                          <a:pt x="2930010" y="49484"/>
                          <a:pt x="2728175" y="-3430"/>
                          <a:pt x="2604943" y="18288"/>
                        </a:cubicBezTo>
                        <a:cubicBezTo>
                          <a:pt x="2481711" y="40006"/>
                          <a:pt x="2004334" y="26952"/>
                          <a:pt x="1845168" y="18288"/>
                        </a:cubicBezTo>
                        <a:cubicBezTo>
                          <a:pt x="1686003" y="9624"/>
                          <a:pt x="1375070" y="37580"/>
                          <a:pt x="1166797" y="18288"/>
                        </a:cubicBezTo>
                        <a:cubicBezTo>
                          <a:pt x="958524" y="-1004"/>
                          <a:pt x="342846" y="8880"/>
                          <a:pt x="0" y="18288"/>
                        </a:cubicBezTo>
                        <a:cubicBezTo>
                          <a:pt x="129" y="13298"/>
                          <a:pt x="-675" y="6857"/>
                          <a:pt x="0" y="0"/>
                        </a:cubicBezTo>
                        <a:close/>
                      </a:path>
                      <a:path w="8140446" h="18288" stroke="0" extrusionOk="0">
                        <a:moveTo>
                          <a:pt x="0" y="0"/>
                        </a:moveTo>
                        <a:cubicBezTo>
                          <a:pt x="142435" y="-24533"/>
                          <a:pt x="380026" y="17447"/>
                          <a:pt x="596966" y="0"/>
                        </a:cubicBezTo>
                        <a:cubicBezTo>
                          <a:pt x="813906" y="-17447"/>
                          <a:pt x="830530" y="13462"/>
                          <a:pt x="1031123" y="0"/>
                        </a:cubicBezTo>
                        <a:cubicBezTo>
                          <a:pt x="1231716" y="-13462"/>
                          <a:pt x="1634038" y="0"/>
                          <a:pt x="1872303" y="0"/>
                        </a:cubicBezTo>
                        <a:cubicBezTo>
                          <a:pt x="2110568" y="0"/>
                          <a:pt x="2261934" y="-25727"/>
                          <a:pt x="2469269" y="0"/>
                        </a:cubicBezTo>
                        <a:cubicBezTo>
                          <a:pt x="2676604" y="25727"/>
                          <a:pt x="2790440" y="16284"/>
                          <a:pt x="3066235" y="0"/>
                        </a:cubicBezTo>
                        <a:cubicBezTo>
                          <a:pt x="3342030" y="-16284"/>
                          <a:pt x="3685603" y="41976"/>
                          <a:pt x="3907414" y="0"/>
                        </a:cubicBezTo>
                        <a:cubicBezTo>
                          <a:pt x="4129225" y="-41976"/>
                          <a:pt x="4177416" y="-7598"/>
                          <a:pt x="4422976" y="0"/>
                        </a:cubicBezTo>
                        <a:cubicBezTo>
                          <a:pt x="4668536" y="7598"/>
                          <a:pt x="5023499" y="-28058"/>
                          <a:pt x="5264155" y="0"/>
                        </a:cubicBezTo>
                        <a:cubicBezTo>
                          <a:pt x="5504811" y="28058"/>
                          <a:pt x="5703675" y="13288"/>
                          <a:pt x="6105335" y="0"/>
                        </a:cubicBezTo>
                        <a:cubicBezTo>
                          <a:pt x="6506995" y="-13288"/>
                          <a:pt x="6455516" y="-5124"/>
                          <a:pt x="6783705" y="0"/>
                        </a:cubicBezTo>
                        <a:cubicBezTo>
                          <a:pt x="7111894" y="5124"/>
                          <a:pt x="7512856" y="10604"/>
                          <a:pt x="8140446" y="0"/>
                        </a:cubicBezTo>
                        <a:cubicBezTo>
                          <a:pt x="8140458" y="8833"/>
                          <a:pt x="8140986" y="9830"/>
                          <a:pt x="8140446" y="18288"/>
                        </a:cubicBezTo>
                        <a:cubicBezTo>
                          <a:pt x="7959314" y="3345"/>
                          <a:pt x="7870113" y="10437"/>
                          <a:pt x="7706289" y="18288"/>
                        </a:cubicBezTo>
                        <a:cubicBezTo>
                          <a:pt x="7542465" y="26139"/>
                          <a:pt x="7157940" y="17482"/>
                          <a:pt x="6865109" y="18288"/>
                        </a:cubicBezTo>
                        <a:cubicBezTo>
                          <a:pt x="6572278" y="19094"/>
                          <a:pt x="6524256" y="38051"/>
                          <a:pt x="6349548" y="18288"/>
                        </a:cubicBezTo>
                        <a:cubicBezTo>
                          <a:pt x="6174840" y="-1475"/>
                          <a:pt x="5951624" y="174"/>
                          <a:pt x="5671177" y="18288"/>
                        </a:cubicBezTo>
                        <a:cubicBezTo>
                          <a:pt x="5390730" y="36402"/>
                          <a:pt x="5222992" y="60058"/>
                          <a:pt x="4829998" y="18288"/>
                        </a:cubicBezTo>
                        <a:cubicBezTo>
                          <a:pt x="4437004" y="-23482"/>
                          <a:pt x="4344181" y="39087"/>
                          <a:pt x="4151627" y="18288"/>
                        </a:cubicBezTo>
                        <a:cubicBezTo>
                          <a:pt x="3959073" y="-2511"/>
                          <a:pt x="3886970" y="32875"/>
                          <a:pt x="3717470" y="18288"/>
                        </a:cubicBezTo>
                        <a:cubicBezTo>
                          <a:pt x="3547970" y="3701"/>
                          <a:pt x="3451521" y="31872"/>
                          <a:pt x="3201909" y="18288"/>
                        </a:cubicBezTo>
                        <a:cubicBezTo>
                          <a:pt x="2952297" y="4704"/>
                          <a:pt x="2543413" y="6029"/>
                          <a:pt x="2360729" y="18288"/>
                        </a:cubicBezTo>
                        <a:cubicBezTo>
                          <a:pt x="2178045" y="30547"/>
                          <a:pt x="1906056" y="25847"/>
                          <a:pt x="1682359" y="18288"/>
                        </a:cubicBezTo>
                        <a:cubicBezTo>
                          <a:pt x="1458662" y="10730"/>
                          <a:pt x="1330405" y="8046"/>
                          <a:pt x="1166797" y="18288"/>
                        </a:cubicBezTo>
                        <a:cubicBezTo>
                          <a:pt x="1003189" y="28530"/>
                          <a:pt x="278098" y="19533"/>
                          <a:pt x="0" y="18288"/>
                        </a:cubicBezTo>
                        <a:cubicBezTo>
                          <a:pt x="74" y="14054"/>
                          <a:pt x="-46" y="699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4294967295"/>
          </p:nvPr>
        </p:nvSpPr>
        <p:spPr>
          <a:xfrm>
            <a:off x="628649" y="1929384"/>
            <a:ext cx="8320797" cy="4818888"/>
          </a:xfrm>
        </p:spPr>
        <p:txBody>
          <a:bodyPr vert="horz" lIns="91440" tIns="45720" rIns="91440" bIns="45720" rtlCol="0">
            <a:normAutofit lnSpcReduction="10000"/>
          </a:bodyPr>
          <a:lstStyle/>
          <a:p>
            <a:pPr indent="-228600" defTabSz="914400" fontAlgn="base">
              <a:lnSpc>
                <a:spcPct val="90000"/>
              </a:lnSpc>
              <a:buFont typeface="Arial" panose="020B0604020202020204" pitchFamily="34" charset="0"/>
              <a:buChar char="•"/>
            </a:pPr>
            <a:r>
              <a:rPr lang="en-US" sz="2800" b="1" dirty="0"/>
              <a:t>By now you should be able to:</a:t>
            </a:r>
          </a:p>
          <a:p>
            <a:pPr lvl="1" indent="-228600" defTabSz="914400" fontAlgn="base">
              <a:lnSpc>
                <a:spcPct val="90000"/>
              </a:lnSpc>
              <a:spcAft>
                <a:spcPts val="1000"/>
              </a:spcAft>
              <a:buFont typeface="Arial" panose="020B0604020202020204" pitchFamily="34" charset="0"/>
              <a:buChar char="•"/>
            </a:pPr>
            <a:r>
              <a:rPr lang="en-US" dirty="0"/>
              <a:t>Discuss the notion of life</a:t>
            </a:r>
          </a:p>
          <a:p>
            <a:pPr lvl="1" indent="-228600" defTabSz="914400" fontAlgn="base">
              <a:lnSpc>
                <a:spcPct val="90000"/>
              </a:lnSpc>
              <a:spcAft>
                <a:spcPts val="1000"/>
              </a:spcAft>
              <a:buFont typeface="Arial" panose="020B0604020202020204" pitchFamily="34" charset="0"/>
              <a:buChar char="•"/>
            </a:pPr>
            <a:r>
              <a:rPr lang="en-US" dirty="0"/>
              <a:t>Explain the characteristics of living beings from a philosophical perspective.</a:t>
            </a:r>
          </a:p>
          <a:p>
            <a:pPr lvl="1" indent="-228600" defTabSz="914400" fontAlgn="base">
              <a:lnSpc>
                <a:spcPct val="90000"/>
              </a:lnSpc>
              <a:spcAft>
                <a:spcPts val="1000"/>
              </a:spcAft>
              <a:buFont typeface="Arial" panose="020B0604020202020204" pitchFamily="34" charset="0"/>
              <a:buChar char="•"/>
            </a:pPr>
            <a:r>
              <a:rPr lang="en-US" dirty="0"/>
              <a:t>Identify the three levels of life.</a:t>
            </a:r>
          </a:p>
          <a:p>
            <a:pPr lvl="2" defTabSz="914400" fontAlgn="base">
              <a:lnSpc>
                <a:spcPct val="90000"/>
              </a:lnSpc>
              <a:spcAft>
                <a:spcPts val="1000"/>
              </a:spcAft>
              <a:buFont typeface="Arial" panose="020B0604020202020204" pitchFamily="34" charset="0"/>
              <a:buChar char="•"/>
            </a:pPr>
            <a:r>
              <a:rPr lang="en-US" dirty="0"/>
              <a:t>Discuss the distinctive characteristics or powers of the three levels of life.</a:t>
            </a:r>
          </a:p>
          <a:p>
            <a:pPr lvl="1" indent="-228600" defTabSz="914400" fontAlgn="base">
              <a:lnSpc>
                <a:spcPct val="90000"/>
              </a:lnSpc>
              <a:spcAft>
                <a:spcPts val="1000"/>
              </a:spcAft>
              <a:buFont typeface="Arial" panose="020B0604020202020204" pitchFamily="34" charset="0"/>
              <a:buChar char="•"/>
            </a:pPr>
            <a:r>
              <a:rPr lang="en-US" dirty="0"/>
              <a:t>Explain the substantial unity of body and soul in living things.</a:t>
            </a:r>
          </a:p>
          <a:p>
            <a:pPr lvl="1" indent="-228600" defTabSz="914400" fontAlgn="base">
              <a:lnSpc>
                <a:spcPct val="90000"/>
              </a:lnSpc>
              <a:buFont typeface="Arial" panose="020B0604020202020204" pitchFamily="34" charset="0"/>
              <a:buChar char="•"/>
            </a:pPr>
            <a:r>
              <a:rPr lang="en-US" dirty="0"/>
              <a:t>Discuss the notion of the soul.</a:t>
            </a:r>
          </a:p>
        </p:txBody>
      </p:sp>
    </p:spTree>
    <p:extLst>
      <p:ext uri="{BB962C8B-B14F-4D97-AF65-F5344CB8AC3E}">
        <p14:creationId xmlns:p14="http://schemas.microsoft.com/office/powerpoint/2010/main" val="1128237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E85AF546-DE6A-424A-8C04-F533977C2084}"/>
              </a:ext>
            </a:extLst>
          </p:cNvPr>
          <p:cNvGraphicFramePr/>
          <p:nvPr>
            <p:extLst>
              <p:ext uri="{D42A27DB-BD31-4B8C-83A1-F6EECF244321}">
                <p14:modId xmlns:p14="http://schemas.microsoft.com/office/powerpoint/2010/main" val="3598385709"/>
              </p:ext>
            </p:extLst>
          </p:nvPr>
        </p:nvGraphicFramePr>
        <p:xfrm>
          <a:off x="467832" y="552893"/>
          <a:ext cx="8208335" cy="5720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54933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2485" y="4277356"/>
            <a:ext cx="7475220" cy="1560320"/>
          </a:xfrm>
        </p:spPr>
        <p:txBody>
          <a:bodyPr>
            <a:normAutofit/>
          </a:bodyPr>
          <a:lstStyle/>
          <a:p>
            <a:r>
              <a:rPr lang="en-GB" dirty="0">
                <a:solidFill>
                  <a:srgbClr val="7A475A"/>
                </a:solidFill>
              </a:rPr>
              <a:t>Topic 2- Part 2</a:t>
            </a:r>
          </a:p>
        </p:txBody>
      </p:sp>
      <p:pic>
        <p:nvPicPr>
          <p:cNvPr id="2050" name="Picture 2" descr="The End photos, royalty-free images, graphics, vectors &amp; videos ...">
            <a:extLst>
              <a:ext uri="{FF2B5EF4-FFF2-40B4-BE49-F238E27FC236}">
                <a16:creationId xmlns:a16="http://schemas.microsoft.com/office/drawing/2014/main" id="{A950B2D1-9185-4E1A-B0AE-0145EA0EEDB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9" r="11566" b="2"/>
          <a:stretch/>
        </p:blipFill>
        <p:spPr bwMode="auto">
          <a:xfrm>
            <a:off x="182880" y="256540"/>
            <a:ext cx="8778240" cy="3764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4958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7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83551" y="4633546"/>
            <a:ext cx="8579094"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2D2A5AC-3194-40A1-B49A-FE18BC74003C}"/>
              </a:ext>
            </a:extLst>
          </p:cNvPr>
          <p:cNvSpPr>
            <a:spLocks noGrp="1"/>
          </p:cNvSpPr>
          <p:nvPr>
            <p:ph type="title" idx="4294967295"/>
          </p:nvPr>
        </p:nvSpPr>
        <p:spPr>
          <a:xfrm>
            <a:off x="394554" y="4756638"/>
            <a:ext cx="8354891" cy="930447"/>
          </a:xfrm>
        </p:spPr>
        <p:txBody>
          <a:bodyPr vert="horz" lIns="91440" tIns="45720" rIns="91440" bIns="45720" rtlCol="0" anchor="b">
            <a:normAutofit/>
          </a:bodyPr>
          <a:lstStyle/>
          <a:p>
            <a:pPr marL="0" indent="0" defTabSz="914400">
              <a:lnSpc>
                <a:spcPct val="90000"/>
              </a:lnSpc>
            </a:pPr>
            <a:r>
              <a:rPr lang="en-US" sz="2400" dirty="0">
                <a:solidFill>
                  <a:schemeClr val="bg1"/>
                </a:solidFill>
              </a:rPr>
              <a:t>Think, pair, share:</a:t>
            </a:r>
            <a:br>
              <a:rPr lang="en-US" sz="2400" dirty="0">
                <a:solidFill>
                  <a:schemeClr val="bg1"/>
                </a:solidFill>
              </a:rPr>
            </a:br>
            <a:r>
              <a:rPr lang="en-US" sz="2400" dirty="0">
                <a:solidFill>
                  <a:schemeClr val="bg1"/>
                </a:solidFill>
              </a:rPr>
              <a:t>Characteristics of Living Beings from Biology?</a:t>
            </a:r>
            <a:endParaRPr lang="en-US" sz="2400" kern="1200" dirty="0">
              <a:solidFill>
                <a:schemeClr val="bg1"/>
              </a:solidFill>
            </a:endParaRPr>
          </a:p>
        </p:txBody>
      </p:sp>
      <p:pic>
        <p:nvPicPr>
          <p:cNvPr id="4098" name="Picture 2" descr="Improving Students' Critical Thinking with the 5E Model : Studies Weekly">
            <a:extLst>
              <a:ext uri="{FF2B5EF4-FFF2-40B4-BE49-F238E27FC236}">
                <a16:creationId xmlns:a16="http://schemas.microsoft.com/office/drawing/2014/main" id="{E9B81891-93FF-4DBC-804E-8D0949E8BBE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 b="14238"/>
          <a:stretch/>
        </p:blipFill>
        <p:spPr bwMode="auto">
          <a:xfrm>
            <a:off x="240030" y="319990"/>
            <a:ext cx="8622615" cy="3697538"/>
          </a:xfrm>
          <a:prstGeom prst="rect">
            <a:avLst/>
          </a:prstGeom>
          <a:noFill/>
          <a:extLst>
            <a:ext uri="{909E8E84-426E-40DD-AFC4-6F175D3DCCD1}">
              <a14:hiddenFill xmlns:a14="http://schemas.microsoft.com/office/drawing/2010/main">
                <a:solidFill>
                  <a:srgbClr val="FFFFFF"/>
                </a:solidFill>
              </a14:hiddenFill>
            </a:ext>
          </a:extLst>
        </p:spPr>
      </p:pic>
      <p:cxnSp>
        <p:nvCxnSpPr>
          <p:cNvPr id="4104" name="Straight Connector 7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57350" y="5738691"/>
            <a:ext cx="58293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161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e the source image">
            <a:extLst>
              <a:ext uri="{FF2B5EF4-FFF2-40B4-BE49-F238E27FC236}">
                <a16:creationId xmlns:a16="http://schemas.microsoft.com/office/drawing/2014/main" id="{84CFC993-3A30-48F1-B856-4AB0F4EAA7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74638"/>
            <a:ext cx="9144000" cy="63071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4213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0FDF1-2114-4AEB-819C-ABD0AE1C6F9D}"/>
              </a:ext>
            </a:extLst>
          </p:cNvPr>
          <p:cNvSpPr>
            <a:spLocks noGrp="1"/>
          </p:cNvSpPr>
          <p:nvPr>
            <p:ph type="title"/>
          </p:nvPr>
        </p:nvSpPr>
        <p:spPr>
          <a:xfrm>
            <a:off x="1063465" y="355810"/>
            <a:ext cx="5996554" cy="1217810"/>
          </a:xfrm>
        </p:spPr>
        <p:txBody>
          <a:bodyPr/>
          <a:lstStyle/>
          <a:p>
            <a:r>
              <a:rPr lang="en-US" dirty="0"/>
              <a:t>Living Beings: </a:t>
            </a:r>
            <a:br>
              <a:rPr lang="en-US" dirty="0"/>
            </a:br>
            <a:r>
              <a:rPr lang="en-US" dirty="0"/>
              <a:t>General characteristics</a:t>
            </a:r>
          </a:p>
        </p:txBody>
      </p:sp>
      <p:sp>
        <p:nvSpPr>
          <p:cNvPr id="3" name="Content Placeholder 2">
            <a:extLst>
              <a:ext uri="{FF2B5EF4-FFF2-40B4-BE49-F238E27FC236}">
                <a16:creationId xmlns:a16="http://schemas.microsoft.com/office/drawing/2014/main" id="{4CCA91AB-018A-491A-99A6-D19015D27C6F}"/>
              </a:ext>
            </a:extLst>
          </p:cNvPr>
          <p:cNvSpPr>
            <a:spLocks noGrp="1"/>
          </p:cNvSpPr>
          <p:nvPr>
            <p:ph idx="1"/>
          </p:nvPr>
        </p:nvSpPr>
        <p:spPr>
          <a:xfrm>
            <a:off x="1063465" y="1850065"/>
            <a:ext cx="7623334" cy="4363732"/>
          </a:xfrm>
        </p:spPr>
        <p:txBody>
          <a:bodyPr>
            <a:normAutofit/>
          </a:bodyPr>
          <a:lstStyle/>
          <a:p>
            <a:r>
              <a:rPr lang="en-US" sz="2800" dirty="0"/>
              <a:t>Unity</a:t>
            </a:r>
          </a:p>
          <a:p>
            <a:r>
              <a:rPr lang="en-US" sz="2800" dirty="0"/>
              <a:t>Organicity</a:t>
            </a:r>
          </a:p>
          <a:p>
            <a:r>
              <a:rPr lang="en-US" sz="2800" dirty="0"/>
              <a:t>Self-movement</a:t>
            </a:r>
          </a:p>
          <a:p>
            <a:r>
              <a:rPr lang="en-US" sz="2800" dirty="0"/>
              <a:t>Self-fulfilment</a:t>
            </a:r>
          </a:p>
          <a:p>
            <a:r>
              <a:rPr lang="en-US" sz="2800" dirty="0"/>
              <a:t>Rhythm</a:t>
            </a:r>
          </a:p>
          <a:p>
            <a:r>
              <a:rPr lang="en-US" sz="2800" dirty="0"/>
              <a:t>Immanence</a:t>
            </a:r>
          </a:p>
          <a:p>
            <a:r>
              <a:rPr lang="en-US" sz="2800" dirty="0"/>
              <a:t>Transcendence</a:t>
            </a:r>
          </a:p>
          <a:p>
            <a:r>
              <a:rPr lang="en-US" sz="2800" dirty="0"/>
              <a:t>And…</a:t>
            </a:r>
          </a:p>
        </p:txBody>
      </p:sp>
    </p:spTree>
    <p:extLst>
      <p:ext uri="{BB962C8B-B14F-4D97-AF65-F5344CB8AC3E}">
        <p14:creationId xmlns:p14="http://schemas.microsoft.com/office/powerpoint/2010/main" val="298377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5413-3979-4128-AC7D-97BD1AB9B542}"/>
              </a:ext>
            </a:extLst>
          </p:cNvPr>
          <p:cNvSpPr>
            <a:spLocks noGrp="1"/>
          </p:cNvSpPr>
          <p:nvPr>
            <p:ph type="title"/>
          </p:nvPr>
        </p:nvSpPr>
        <p:spPr/>
        <p:txBody>
          <a:bodyPr/>
          <a:lstStyle/>
          <a:p>
            <a:r>
              <a:rPr lang="en-US" i="1" dirty="0"/>
              <a:t>1. Unity</a:t>
            </a:r>
          </a:p>
        </p:txBody>
      </p:sp>
      <p:sp>
        <p:nvSpPr>
          <p:cNvPr id="3" name="Content Placeholder 2">
            <a:extLst>
              <a:ext uri="{FF2B5EF4-FFF2-40B4-BE49-F238E27FC236}">
                <a16:creationId xmlns:a16="http://schemas.microsoft.com/office/drawing/2014/main" id="{AD04E5BE-32AA-4FB7-BFB8-52F7007C03AA}"/>
              </a:ext>
            </a:extLst>
          </p:cNvPr>
          <p:cNvSpPr>
            <a:spLocks noGrp="1"/>
          </p:cNvSpPr>
          <p:nvPr>
            <p:ph idx="1"/>
          </p:nvPr>
        </p:nvSpPr>
        <p:spPr/>
        <p:txBody>
          <a:bodyPr>
            <a:normAutofit/>
          </a:bodyPr>
          <a:lstStyle/>
          <a:p>
            <a:r>
              <a:rPr lang="en-US" sz="3200" dirty="0"/>
              <a:t>Living things have unity</a:t>
            </a:r>
          </a:p>
          <a:p>
            <a:pPr lvl="1"/>
            <a:r>
              <a:rPr lang="en-US" sz="2800" dirty="0"/>
              <a:t>Harmony in the different parts of the being</a:t>
            </a:r>
          </a:p>
          <a:p>
            <a:pPr lvl="2"/>
            <a:r>
              <a:rPr lang="en-US" sz="2600" dirty="0"/>
              <a:t>Hence, living beings are physically stable</a:t>
            </a:r>
          </a:p>
          <a:p>
            <a:pPr lvl="1"/>
            <a:r>
              <a:rPr lang="en-US" sz="2800" dirty="0"/>
              <a:t>Life implies unity (disunity= death)</a:t>
            </a:r>
          </a:p>
          <a:p>
            <a:pPr lvl="1"/>
            <a:r>
              <a:rPr lang="en-US" sz="2800" dirty="0"/>
              <a:t>Division is incompatible with the life of the same individual</a:t>
            </a:r>
          </a:p>
        </p:txBody>
      </p:sp>
    </p:spTree>
    <p:extLst>
      <p:ext uri="{BB962C8B-B14F-4D97-AF65-F5344CB8AC3E}">
        <p14:creationId xmlns:p14="http://schemas.microsoft.com/office/powerpoint/2010/main" val="14783243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university_powerpoint_template.pptx" id="{3DA31D82-AD80-4A5C-9324-87B52F25B4D9}" vid="{04FC8EBD-1CF9-48E9-A660-63AEE1A202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9735</TotalTime>
  <Words>2484</Words>
  <Application>Microsoft Office PowerPoint</Application>
  <PresentationFormat>On-screen Show (4:3)</PresentationFormat>
  <Paragraphs>385</Paragraphs>
  <Slides>50</Slides>
  <Notes>41</Notes>
  <HiddenSlides>8</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50</vt:i4>
      </vt:variant>
    </vt:vector>
  </HeadingPairs>
  <TitlesOfParts>
    <vt:vector size="59" baseType="lpstr">
      <vt:lpstr>Arial</vt:lpstr>
      <vt:lpstr>Calibri</vt:lpstr>
      <vt:lpstr>Frutiger LT Std 45 Light</vt:lpstr>
      <vt:lpstr>Frutiger LT Std 55 Roman</vt:lpstr>
      <vt:lpstr>Ink Free</vt:lpstr>
      <vt:lpstr>LOWGWT+ArialMT</vt:lpstr>
      <vt:lpstr>Wingdings</vt:lpstr>
      <vt:lpstr>Office Theme</vt:lpstr>
      <vt:lpstr>Office Theme</vt:lpstr>
      <vt:lpstr>PowerPoint Presentation</vt:lpstr>
      <vt:lpstr>Intended Learning Outcomes</vt:lpstr>
      <vt:lpstr>CORPOREAL LIFE</vt:lpstr>
      <vt:lpstr>Readings</vt:lpstr>
      <vt:lpstr>PowerPoint Presentation</vt:lpstr>
      <vt:lpstr>Think, pair, share: Characteristics of Living Beings from Biology?</vt:lpstr>
      <vt:lpstr>PowerPoint Presentation</vt:lpstr>
      <vt:lpstr>Living Beings:  General characteristics</vt:lpstr>
      <vt:lpstr>1. Unity</vt:lpstr>
      <vt:lpstr>PowerPoint Presentation</vt:lpstr>
      <vt:lpstr>PowerPoint Presentation</vt:lpstr>
      <vt:lpstr>PowerPoint Presentation</vt:lpstr>
      <vt:lpstr>PowerPoint Presentation</vt:lpstr>
      <vt:lpstr>2. Organicity</vt:lpstr>
      <vt:lpstr>PowerPoint Presentation</vt:lpstr>
      <vt:lpstr>3. Self-movement</vt:lpstr>
      <vt:lpstr>4. Self-fulfilment</vt:lpstr>
      <vt:lpstr>PowerPoint Presentation</vt:lpstr>
      <vt:lpstr>5. Rhythm</vt:lpstr>
      <vt:lpstr>PowerPoint Presentation</vt:lpstr>
      <vt:lpstr>6. Immanence</vt:lpstr>
      <vt:lpstr>7. Transcendence</vt:lpstr>
      <vt:lpstr>CORPOREAL LIFE</vt:lpstr>
      <vt:lpstr>Readings</vt:lpstr>
      <vt:lpstr>Think, pair, share: What characteristics distinguish plants from rocks?</vt:lpstr>
      <vt:lpstr>Think, pair, share: What characteristics distinguish animals from plants?</vt:lpstr>
      <vt:lpstr>Think, pair, share: What characteristics distinguish man from animals?</vt:lpstr>
      <vt:lpstr>PowerPoint Presentation</vt:lpstr>
      <vt:lpstr>PowerPoint Presentation</vt:lpstr>
      <vt:lpstr>Levels/Degrees of Life</vt:lpstr>
      <vt:lpstr>CORPOREAL LIFE</vt:lpstr>
      <vt:lpstr>Readings</vt:lpstr>
      <vt:lpstr>PowerPoint Presentation</vt:lpstr>
      <vt:lpstr>Corporeal Living Beings (C.L.B)</vt:lpstr>
      <vt:lpstr>CORPOREAL LIFE</vt:lpstr>
      <vt:lpstr>Readings</vt:lpstr>
      <vt:lpstr>Think, pair, share: What is the Soul?</vt:lpstr>
      <vt:lpstr>What is the Soul?</vt:lpstr>
      <vt:lpstr>What is the Soul?</vt:lpstr>
      <vt:lpstr>What is the Soul?</vt:lpstr>
      <vt:lpstr>PowerPoint Presentation</vt:lpstr>
      <vt:lpstr>PowerPoint Presentation</vt:lpstr>
      <vt:lpstr>What is the Soul?</vt:lpstr>
      <vt:lpstr>Describe this picture using a proverb/idiomatically…</vt:lpstr>
      <vt:lpstr>What is the Soul?</vt:lpstr>
      <vt:lpstr>Characteristics of the Soul</vt:lpstr>
      <vt:lpstr>Characteristics of the Soul</vt:lpstr>
      <vt:lpstr>Time to sharpen your critical thinking skills! Class Activity- To be or not to be 2</vt:lpstr>
      <vt:lpstr>Intended Learning Outcomes</vt:lpstr>
      <vt:lpstr>Topic 2- Part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Anne Olwal</dc:creator>
  <cp:lastModifiedBy>Anne Olwal</cp:lastModifiedBy>
  <cp:revision>394</cp:revision>
  <cp:lastPrinted>2019-04-02T07:10:03Z</cp:lastPrinted>
  <dcterms:created xsi:type="dcterms:W3CDTF">2016-02-17T12:11:22Z</dcterms:created>
  <dcterms:modified xsi:type="dcterms:W3CDTF">2023-07-30T10:35:25Z</dcterms:modified>
</cp:coreProperties>
</file>

<file path=docProps/thumbnail.jpeg>
</file>